
<file path=[Content_Types].xml><?xml version="1.0" encoding="utf-8"?>
<Types xmlns="http://schemas.openxmlformats.org/package/2006/content-types">
  <Default Extension="jpeg" ContentType="image/jpeg"/>
  <Default Extension="jpg" ContentType="image/jpeg"/>
  <Default Extension="jpg@!rw9"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59" r:id="rId4"/>
    <p:sldId id="263" r:id="rId5"/>
    <p:sldId id="862" r:id="rId6"/>
    <p:sldId id="863" r:id="rId7"/>
    <p:sldId id="864" r:id="rId8"/>
    <p:sldId id="297" r:id="rId9"/>
    <p:sldId id="295" r:id="rId10"/>
    <p:sldId id="960" r:id="rId11"/>
    <p:sldId id="961" r:id="rId12"/>
    <p:sldId id="965" r:id="rId13"/>
    <p:sldId id="964" r:id="rId14"/>
    <p:sldId id="966" r:id="rId15"/>
    <p:sldId id="967" r:id="rId16"/>
    <p:sldId id="969" r:id="rId17"/>
    <p:sldId id="970" r:id="rId18"/>
    <p:sldId id="971" r:id="rId19"/>
    <p:sldId id="972" r:id="rId20"/>
    <p:sldId id="3205" r:id="rId21"/>
    <p:sldId id="3194" r:id="rId22"/>
    <p:sldId id="3197" r:id="rId23"/>
    <p:sldId id="973" r:id="rId24"/>
    <p:sldId id="3191" r:id="rId25"/>
    <p:sldId id="3193" r:id="rId26"/>
    <p:sldId id="3195" r:id="rId27"/>
    <p:sldId id="958" r:id="rId28"/>
    <p:sldId id="3198" r:id="rId29"/>
    <p:sldId id="3199" r:id="rId30"/>
    <p:sldId id="3200" r:id="rId31"/>
    <p:sldId id="3201" r:id="rId32"/>
    <p:sldId id="3204" r:id="rId33"/>
    <p:sldId id="294"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ek9ZAHPFK9j63xOC/8DfA==" hashData="69yTYDovX7Ai3DkENEoNBRYhb1hWBxu5X6vZRX8QdXXVJcYa7iYjlnfMTg4lvLVSqBecrpY0LIalIORFggI/aQ=="/>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CE"/>
    <a:srgbClr val="5A3135"/>
    <a:srgbClr val="FEEBE8"/>
    <a:srgbClr val="FFB5A8"/>
    <a:srgbClr val="FA9151"/>
    <a:srgbClr val="FCE575"/>
    <a:srgbClr val="5D3335"/>
    <a:srgbClr val="F6F3F3"/>
    <a:srgbClr val="FBE072"/>
    <a:srgbClr val="F1C0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9" autoAdjust="0"/>
    <p:restoredTop sz="64027" autoAdjust="0"/>
  </p:normalViewPr>
  <p:slideViewPr>
    <p:cSldViewPr snapToGrid="0">
      <p:cViewPr varScale="1">
        <p:scale>
          <a:sx n="82" d="100"/>
          <a:sy n="82" d="100"/>
        </p:scale>
        <p:origin x="677" y="72"/>
      </p:cViewPr>
      <p:guideLst>
        <p:guide orient="horz" pos="2160"/>
        <p:guide pos="3840"/>
      </p:guideLst>
    </p:cSldViewPr>
  </p:slideViewPr>
  <p:notesTextViewPr>
    <p:cViewPr>
      <p:scale>
        <a:sx n="1" d="1"/>
        <a:sy n="1" d="1"/>
      </p:scale>
      <p:origin x="0" y="0"/>
    </p:cViewPr>
  </p:notesTextViewPr>
  <p:sorterViewPr>
    <p:cViewPr>
      <p:scale>
        <a:sx n="54" d="100"/>
        <a:sy n="54"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DA2E3-A54E-4191-88C2-9A4802D5A8B6}"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313FB-DC23-4BA8-AB0C-DE6D5D65C84B}" type="slidenum">
              <a:rPr lang="zh-CN" altLang="en-US" smtClean="0"/>
              <a:t>‹#›</a:t>
            </a:fld>
            <a:endParaRPr lang="zh-CN" altLang="en-US"/>
          </a:p>
        </p:txBody>
      </p:sp>
    </p:spTree>
    <p:extLst>
      <p:ext uri="{BB962C8B-B14F-4D97-AF65-F5344CB8AC3E}">
        <p14:creationId xmlns:p14="http://schemas.microsoft.com/office/powerpoint/2010/main" val="339916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4</a:t>
            </a:fld>
            <a:endParaRPr lang="zh-CN" altLang="en-US"/>
          </a:p>
        </p:txBody>
      </p:sp>
    </p:spTree>
    <p:extLst>
      <p:ext uri="{BB962C8B-B14F-4D97-AF65-F5344CB8AC3E}">
        <p14:creationId xmlns:p14="http://schemas.microsoft.com/office/powerpoint/2010/main" val="376624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14</a:t>
            </a:fld>
            <a:endParaRPr lang="zh-CN" altLang="en-US"/>
          </a:p>
        </p:txBody>
      </p:sp>
    </p:spTree>
    <p:extLst>
      <p:ext uri="{BB962C8B-B14F-4D97-AF65-F5344CB8AC3E}">
        <p14:creationId xmlns:p14="http://schemas.microsoft.com/office/powerpoint/2010/main" val="1898953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15</a:t>
            </a:fld>
            <a:endParaRPr lang="zh-CN" altLang="en-US"/>
          </a:p>
        </p:txBody>
      </p:sp>
    </p:spTree>
    <p:extLst>
      <p:ext uri="{BB962C8B-B14F-4D97-AF65-F5344CB8AC3E}">
        <p14:creationId xmlns:p14="http://schemas.microsoft.com/office/powerpoint/2010/main" val="316279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16</a:t>
            </a:fld>
            <a:endParaRPr lang="zh-CN" altLang="en-US"/>
          </a:p>
        </p:txBody>
      </p:sp>
    </p:spTree>
    <p:extLst>
      <p:ext uri="{BB962C8B-B14F-4D97-AF65-F5344CB8AC3E}">
        <p14:creationId xmlns:p14="http://schemas.microsoft.com/office/powerpoint/2010/main" val="2391336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17</a:t>
            </a:fld>
            <a:endParaRPr lang="zh-CN" altLang="en-US"/>
          </a:p>
        </p:txBody>
      </p:sp>
    </p:spTree>
    <p:extLst>
      <p:ext uri="{BB962C8B-B14F-4D97-AF65-F5344CB8AC3E}">
        <p14:creationId xmlns:p14="http://schemas.microsoft.com/office/powerpoint/2010/main" val="87845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18</a:t>
            </a:fld>
            <a:endParaRPr lang="zh-CN" altLang="en-US"/>
          </a:p>
        </p:txBody>
      </p:sp>
    </p:spTree>
    <p:extLst>
      <p:ext uri="{BB962C8B-B14F-4D97-AF65-F5344CB8AC3E}">
        <p14:creationId xmlns:p14="http://schemas.microsoft.com/office/powerpoint/2010/main" val="2136542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19</a:t>
            </a:fld>
            <a:endParaRPr lang="zh-CN" altLang="en-US"/>
          </a:p>
        </p:txBody>
      </p:sp>
    </p:spTree>
    <p:extLst>
      <p:ext uri="{BB962C8B-B14F-4D97-AF65-F5344CB8AC3E}">
        <p14:creationId xmlns:p14="http://schemas.microsoft.com/office/powerpoint/2010/main" val="72741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4BFAB-AD32-A416-619A-E1614F676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3274C4-8D1F-676F-BE2F-435DA8A318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1921E0-0CCE-AD4F-9909-13D4097FE18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DCEB45B-2044-AD57-2088-031BF3A294B3}"/>
              </a:ext>
            </a:extLst>
          </p:cNvPr>
          <p:cNvSpPr>
            <a:spLocks noGrp="1"/>
          </p:cNvSpPr>
          <p:nvPr>
            <p:ph type="sldNum" sz="quarter" idx="10"/>
          </p:nvPr>
        </p:nvSpPr>
        <p:spPr/>
        <p:txBody>
          <a:bodyPr/>
          <a:lstStyle/>
          <a:p>
            <a:pPr>
              <a:defRPr/>
            </a:pPr>
            <a:fld id="{47BAE28C-3D3E-4DF5-86CA-388958D9FF29}" type="slidenum">
              <a:rPr lang="zh-CN" altLang="en-US" smtClean="0"/>
              <a:pPr>
                <a:defRPr/>
              </a:pPr>
              <a:t>20</a:t>
            </a:fld>
            <a:endParaRPr lang="zh-CN" altLang="en-US"/>
          </a:p>
        </p:txBody>
      </p:sp>
    </p:spTree>
    <p:extLst>
      <p:ext uri="{BB962C8B-B14F-4D97-AF65-F5344CB8AC3E}">
        <p14:creationId xmlns:p14="http://schemas.microsoft.com/office/powerpoint/2010/main" val="1245644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21</a:t>
            </a:fld>
            <a:endParaRPr lang="zh-CN" altLang="en-US"/>
          </a:p>
        </p:txBody>
      </p:sp>
    </p:spTree>
    <p:extLst>
      <p:ext uri="{BB962C8B-B14F-4D97-AF65-F5344CB8AC3E}">
        <p14:creationId xmlns:p14="http://schemas.microsoft.com/office/powerpoint/2010/main" val="1932471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22</a:t>
            </a:fld>
            <a:endParaRPr lang="zh-CN" altLang="en-US"/>
          </a:p>
        </p:txBody>
      </p:sp>
    </p:spTree>
    <p:extLst>
      <p:ext uri="{BB962C8B-B14F-4D97-AF65-F5344CB8AC3E}">
        <p14:creationId xmlns:p14="http://schemas.microsoft.com/office/powerpoint/2010/main" val="658807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23</a:t>
            </a:fld>
            <a:endParaRPr lang="zh-CN" altLang="en-US"/>
          </a:p>
        </p:txBody>
      </p:sp>
    </p:spTree>
    <p:extLst>
      <p:ext uri="{BB962C8B-B14F-4D97-AF65-F5344CB8AC3E}">
        <p14:creationId xmlns:p14="http://schemas.microsoft.com/office/powerpoint/2010/main" val="365659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5</a:t>
            </a:fld>
            <a:endParaRPr lang="zh-CN" altLang="en-US"/>
          </a:p>
        </p:txBody>
      </p:sp>
    </p:spTree>
    <p:extLst>
      <p:ext uri="{BB962C8B-B14F-4D97-AF65-F5344CB8AC3E}">
        <p14:creationId xmlns:p14="http://schemas.microsoft.com/office/powerpoint/2010/main" val="347503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24</a:t>
            </a:fld>
            <a:endParaRPr lang="zh-CN" altLang="en-US"/>
          </a:p>
        </p:txBody>
      </p:sp>
    </p:spTree>
    <p:extLst>
      <p:ext uri="{BB962C8B-B14F-4D97-AF65-F5344CB8AC3E}">
        <p14:creationId xmlns:p14="http://schemas.microsoft.com/office/powerpoint/2010/main" val="2561072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25</a:t>
            </a:fld>
            <a:endParaRPr lang="zh-CN" altLang="en-US"/>
          </a:p>
        </p:txBody>
      </p:sp>
    </p:spTree>
    <p:extLst>
      <p:ext uri="{BB962C8B-B14F-4D97-AF65-F5344CB8AC3E}">
        <p14:creationId xmlns:p14="http://schemas.microsoft.com/office/powerpoint/2010/main" val="2522247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27</a:t>
            </a:fld>
            <a:endParaRPr lang="zh-CN" altLang="en-US"/>
          </a:p>
        </p:txBody>
      </p:sp>
    </p:spTree>
    <p:extLst>
      <p:ext uri="{BB962C8B-B14F-4D97-AF65-F5344CB8AC3E}">
        <p14:creationId xmlns:p14="http://schemas.microsoft.com/office/powerpoint/2010/main" val="276135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28</a:t>
            </a:fld>
            <a:endParaRPr lang="zh-CN" altLang="en-US"/>
          </a:p>
        </p:txBody>
      </p:sp>
    </p:spTree>
    <p:extLst>
      <p:ext uri="{BB962C8B-B14F-4D97-AF65-F5344CB8AC3E}">
        <p14:creationId xmlns:p14="http://schemas.microsoft.com/office/powerpoint/2010/main" val="2234566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29</a:t>
            </a:fld>
            <a:endParaRPr lang="zh-CN" altLang="en-US"/>
          </a:p>
        </p:txBody>
      </p:sp>
    </p:spTree>
    <p:extLst>
      <p:ext uri="{BB962C8B-B14F-4D97-AF65-F5344CB8AC3E}">
        <p14:creationId xmlns:p14="http://schemas.microsoft.com/office/powerpoint/2010/main" val="4210055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30</a:t>
            </a:fld>
            <a:endParaRPr lang="zh-CN" altLang="en-US"/>
          </a:p>
        </p:txBody>
      </p:sp>
    </p:spTree>
    <p:extLst>
      <p:ext uri="{BB962C8B-B14F-4D97-AF65-F5344CB8AC3E}">
        <p14:creationId xmlns:p14="http://schemas.microsoft.com/office/powerpoint/2010/main" val="2192007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31</a:t>
            </a:fld>
            <a:endParaRPr lang="zh-CN" altLang="en-US"/>
          </a:p>
        </p:txBody>
      </p:sp>
    </p:spTree>
    <p:extLst>
      <p:ext uri="{BB962C8B-B14F-4D97-AF65-F5344CB8AC3E}">
        <p14:creationId xmlns:p14="http://schemas.microsoft.com/office/powerpoint/2010/main" val="1190381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32</a:t>
            </a:fld>
            <a:endParaRPr lang="zh-CN" altLang="en-US"/>
          </a:p>
        </p:txBody>
      </p:sp>
    </p:spTree>
    <p:extLst>
      <p:ext uri="{BB962C8B-B14F-4D97-AF65-F5344CB8AC3E}">
        <p14:creationId xmlns:p14="http://schemas.microsoft.com/office/powerpoint/2010/main" val="88966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6</a:t>
            </a:fld>
            <a:endParaRPr lang="zh-CN" altLang="en-US"/>
          </a:p>
        </p:txBody>
      </p:sp>
    </p:spTree>
    <p:extLst>
      <p:ext uri="{BB962C8B-B14F-4D97-AF65-F5344CB8AC3E}">
        <p14:creationId xmlns:p14="http://schemas.microsoft.com/office/powerpoint/2010/main" val="343846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7</a:t>
            </a:fld>
            <a:endParaRPr lang="zh-CN" altLang="en-US"/>
          </a:p>
        </p:txBody>
      </p:sp>
    </p:spTree>
    <p:extLst>
      <p:ext uri="{BB962C8B-B14F-4D97-AF65-F5344CB8AC3E}">
        <p14:creationId xmlns:p14="http://schemas.microsoft.com/office/powerpoint/2010/main" val="296269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8</a:t>
            </a:fld>
            <a:endParaRPr lang="zh-CN" altLang="en-US"/>
          </a:p>
        </p:txBody>
      </p:sp>
    </p:spTree>
    <p:extLst>
      <p:ext uri="{BB962C8B-B14F-4D97-AF65-F5344CB8AC3E}">
        <p14:creationId xmlns:p14="http://schemas.microsoft.com/office/powerpoint/2010/main" val="26805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10</a:t>
            </a:fld>
            <a:endParaRPr lang="zh-CN" altLang="en-US"/>
          </a:p>
        </p:txBody>
      </p:sp>
    </p:spTree>
    <p:extLst>
      <p:ext uri="{BB962C8B-B14F-4D97-AF65-F5344CB8AC3E}">
        <p14:creationId xmlns:p14="http://schemas.microsoft.com/office/powerpoint/2010/main" val="423547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11</a:t>
            </a:fld>
            <a:endParaRPr lang="zh-CN" altLang="en-US"/>
          </a:p>
        </p:txBody>
      </p:sp>
    </p:spTree>
    <p:extLst>
      <p:ext uri="{BB962C8B-B14F-4D97-AF65-F5344CB8AC3E}">
        <p14:creationId xmlns:p14="http://schemas.microsoft.com/office/powerpoint/2010/main" val="148551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12</a:t>
            </a:fld>
            <a:endParaRPr lang="zh-CN" altLang="en-US"/>
          </a:p>
        </p:txBody>
      </p:sp>
    </p:spTree>
    <p:extLst>
      <p:ext uri="{BB962C8B-B14F-4D97-AF65-F5344CB8AC3E}">
        <p14:creationId xmlns:p14="http://schemas.microsoft.com/office/powerpoint/2010/main" val="2972417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pPr>
                <a:defRPr/>
              </a:pPr>
              <a:t>13</a:t>
            </a:fld>
            <a:endParaRPr lang="zh-CN" altLang="en-US"/>
          </a:p>
        </p:txBody>
      </p:sp>
    </p:spTree>
    <p:extLst>
      <p:ext uri="{BB962C8B-B14F-4D97-AF65-F5344CB8AC3E}">
        <p14:creationId xmlns:p14="http://schemas.microsoft.com/office/powerpoint/2010/main" val="532537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8652" y="134971"/>
            <a:ext cx="10515600" cy="502622"/>
          </a:xfrm>
        </p:spPr>
        <p:txBody>
          <a:bodyPr>
            <a:normAutofit/>
          </a:bodyPr>
          <a:lstStyle>
            <a:lvl1pPr algn="l">
              <a:defRPr sz="2800" b="1">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765313"/>
            <a:ext cx="12192000" cy="6092687"/>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7.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21.jp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5.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9.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jpg@!rw9"/></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02100" y="2627277"/>
            <a:ext cx="4288353" cy="1323439"/>
          </a:xfrm>
          <a:prstGeom prst="rect">
            <a:avLst/>
          </a:prstGeom>
          <a:noFill/>
        </p:spPr>
        <p:txBody>
          <a:bodyPr wrap="none" rtlCol="0">
            <a:spAutoFit/>
          </a:bodyPr>
          <a:lstStyle/>
          <a:p>
            <a:pPr algn="r"/>
            <a:r>
              <a:rPr lang="zh-CN" altLang="en-US" sz="8000"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n-ea"/>
              </a:rPr>
              <a:t>第五单元</a:t>
            </a:r>
          </a:p>
        </p:txBody>
      </p:sp>
      <p:sp>
        <p:nvSpPr>
          <p:cNvPr id="3" name="TextBox 3"/>
          <p:cNvSpPr txBox="1"/>
          <p:nvPr/>
        </p:nvSpPr>
        <p:spPr>
          <a:xfrm>
            <a:off x="6265809" y="3874923"/>
            <a:ext cx="5724644" cy="830997"/>
          </a:xfrm>
          <a:prstGeom prst="rect">
            <a:avLst/>
          </a:prstGeom>
          <a:noFill/>
        </p:spPr>
        <p:txBody>
          <a:bodyPr wrap="none" rtlCol="0">
            <a:spAutoFit/>
          </a:bodyPr>
          <a:lstStyle/>
          <a:p>
            <a:pPr algn="r"/>
            <a:r>
              <a:rPr lang="zh-CN" altLang="en-US" sz="4800" b="1" dirty="0">
                <a:ln w="12700">
                  <a:noFill/>
                  <a:prstDash val="solid"/>
                </a:ln>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n-ea"/>
              </a:rPr>
              <a:t>影响世界的工业革命</a:t>
            </a:r>
          </a:p>
        </p:txBody>
      </p:sp>
      <p:cxnSp>
        <p:nvCxnSpPr>
          <p:cNvPr id="4" name="直接连接符 3"/>
          <p:cNvCxnSpPr/>
          <p:nvPr/>
        </p:nvCxnSpPr>
        <p:spPr>
          <a:xfrm>
            <a:off x="6667052" y="4827281"/>
            <a:ext cx="5323401" cy="0"/>
          </a:xfrm>
          <a:prstGeom prst="line">
            <a:avLst/>
          </a:prstGeom>
          <a:ln>
            <a:gradFill>
              <a:gsLst>
                <a:gs pos="0">
                  <a:srgbClr val="FFC000"/>
                </a:gs>
                <a:gs pos="100000">
                  <a:srgbClr val="F34B2D"/>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43853" y="4971861"/>
            <a:ext cx="4846600" cy="707886"/>
          </a:xfrm>
          <a:prstGeom prst="rect">
            <a:avLst/>
          </a:prstGeom>
        </p:spPr>
        <p:txBody>
          <a:bodyPr wrap="square">
            <a:spAutoFit/>
          </a:bodyPr>
          <a:lstStyle/>
          <a:p>
            <a:pPr algn="r"/>
            <a:r>
              <a:rPr lang="en-US" altLang="zh-CN" sz="1000"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微软雅黑" pitchFamily="34" charset="-122"/>
                <a:ea typeface="微软雅黑" pitchFamily="34" charset="-122"/>
              </a:rPr>
              <a:t>The industrial revolution began in the 1860s. It is generally believed that it originated in Central England. It refers to the early process of capitalist industrialization, that is, capitalist production completed the transition from workshop handicraft industry to machine industry.</a:t>
            </a:r>
          </a:p>
        </p:txBody>
      </p:sp>
      <p:sp>
        <p:nvSpPr>
          <p:cNvPr id="9" name="TextBox 3">
            <a:extLst>
              <a:ext uri="{FF2B5EF4-FFF2-40B4-BE49-F238E27FC236}">
                <a16:creationId xmlns:a16="http://schemas.microsoft.com/office/drawing/2014/main" id="{83CD1DF1-8986-45E9-B5DD-87267E4B5B4F}"/>
              </a:ext>
            </a:extLst>
          </p:cNvPr>
          <p:cNvSpPr txBox="1"/>
          <p:nvPr/>
        </p:nvSpPr>
        <p:spPr>
          <a:xfrm>
            <a:off x="8169104" y="6376457"/>
            <a:ext cx="4052713" cy="461665"/>
          </a:xfrm>
          <a:prstGeom prst="rect">
            <a:avLst/>
          </a:prstGeom>
          <a:noFill/>
        </p:spPr>
        <p:txBody>
          <a:bodyPr wrap="none" rtlCol="0">
            <a:spAutoFit/>
          </a:bodyPr>
          <a:lstStyle/>
          <a:p>
            <a:pPr algn="r"/>
            <a:r>
              <a:rPr lang="zh-CN" altLang="en-US" sz="2400" b="1" dirty="0">
                <a:ln w="12700">
                  <a:noFill/>
                  <a:prstDash val="solid"/>
                </a:ln>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备课：绍兴一中历史组 杨炀</a:t>
            </a:r>
          </a:p>
        </p:txBody>
      </p:sp>
    </p:spTree>
    <p:extLst>
      <p:ext uri="{BB962C8B-B14F-4D97-AF65-F5344CB8AC3E}">
        <p14:creationId xmlns:p14="http://schemas.microsoft.com/office/powerpoint/2010/main" val="178909651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8" presetClass="entr" presetSubtype="0" accel="50000" fill="hold" grpId="0" nodeType="afterEffect">
                                  <p:stCondLst>
                                    <p:cond delay="0"/>
                                  </p:stCondLst>
                                  <p:iterate type="lt">
                                    <p:tmPct val="13333"/>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par>
                          <p:cTn id="12" fill="hold" nodeType="afterGroup">
                            <p:stCondLst>
                              <p:cond delay="14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1000"/>
                                        <p:tgtEl>
                                          <p:spTgt spid="4"/>
                                        </p:tgtEl>
                                      </p:cBhvr>
                                    </p:animEffect>
                                  </p:childTnLst>
                                </p:cTn>
                              </p:par>
                            </p:childTnLst>
                          </p:cTn>
                        </p:par>
                        <p:par>
                          <p:cTn id="16" fill="hold" nodeType="afterGroup">
                            <p:stCondLst>
                              <p:cond delay="2400"/>
                            </p:stCondLst>
                            <p:childTnLst>
                              <p:par>
                                <p:cTn id="17" presetID="53"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fltVal val="0.5"/>
                                          </p:val>
                                        </p:tav>
                                        <p:tav tm="100000">
                                          <p:val>
                                            <p:strVal val="#ppt_x"/>
                                          </p:val>
                                        </p:tav>
                                      </p:tavLst>
                                    </p:anim>
                                    <p:anim calcmode="lin" valueType="num">
                                      <p:cBhvr>
                                        <p:cTn id="23" dur="1000" fill="hold"/>
                                        <p:tgtEl>
                                          <p:spTgt spid="3"/>
                                        </p:tgtEl>
                                        <p:attrNameLst>
                                          <p:attrName>ppt_y</p:attrName>
                                        </p:attrNameLst>
                                      </p:cBhvr>
                                      <p:tavLst>
                                        <p:tav tm="0">
                                          <p:val>
                                            <p:fltVal val="0.5"/>
                                          </p:val>
                                        </p:tav>
                                        <p:tav tm="100000">
                                          <p:val>
                                            <p:strVal val="#ppt_y"/>
                                          </p:val>
                                        </p:tav>
                                      </p:tavLst>
                                    </p:anim>
                                  </p:childTnLst>
                                </p:cTn>
                              </p:par>
                            </p:childTnLst>
                          </p:cTn>
                        </p:par>
                        <p:par>
                          <p:cTn id="24" fill="hold" nodeType="afterGroup">
                            <p:stCondLst>
                              <p:cond delay="4200"/>
                            </p:stCondLst>
                            <p:childTnLst>
                              <p:par>
                                <p:cTn id="25" presetID="16" presetClass="entr" presetSubtype="2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1200"/>
                                        <p:tgtEl>
                                          <p:spTgt spid="5"/>
                                        </p:tgtEl>
                                      </p:cBhvr>
                                    </p:animEffect>
                                  </p:childTnLst>
                                </p:cTn>
                              </p:par>
                            </p:childTnLst>
                          </p:cTn>
                        </p:par>
                        <p:par>
                          <p:cTn id="28" fill="hold">
                            <p:stCondLst>
                              <p:cond delay="5400"/>
                            </p:stCondLst>
                            <p:childTnLst>
                              <p:par>
                                <p:cTn id="29" presetID="53" presetClass="entr" presetSubtype="0" fill="hold" grpId="0" nodeType="afterEffect">
                                  <p:stCondLst>
                                    <p:cond delay="0"/>
                                  </p:stCondLst>
                                  <p:iterate type="lt">
                                    <p:tmPct val="10000"/>
                                  </p:iterate>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fltVal val="0.5"/>
                                          </p:val>
                                        </p:tav>
                                        <p:tav tm="100000">
                                          <p:val>
                                            <p:strVal val="#ppt_x"/>
                                          </p:val>
                                        </p:tav>
                                      </p:tavLst>
                                    </p:anim>
                                    <p:anim calcmode="lin" valueType="num">
                                      <p:cBhvr>
                                        <p:cTn id="3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1021033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第一次工业革命：过程（开始领域和生产工具革新）</a:t>
            </a:r>
          </a:p>
        </p:txBody>
      </p:sp>
      <p:grpSp>
        <p:nvGrpSpPr>
          <p:cNvPr id="7" name="组合 6">
            <a:extLst>
              <a:ext uri="{FF2B5EF4-FFF2-40B4-BE49-F238E27FC236}">
                <a16:creationId xmlns:a16="http://schemas.microsoft.com/office/drawing/2014/main" id="{E97F64F2-7C78-4785-A412-DFE431DB1671}"/>
              </a:ext>
            </a:extLst>
          </p:cNvPr>
          <p:cNvGrpSpPr/>
          <p:nvPr/>
        </p:nvGrpSpPr>
        <p:grpSpPr>
          <a:xfrm>
            <a:off x="308114" y="1028996"/>
            <a:ext cx="1717971" cy="668829"/>
            <a:chOff x="452070" y="1020823"/>
            <a:chExt cx="1717971" cy="668829"/>
          </a:xfrm>
        </p:grpSpPr>
        <p:pic>
          <p:nvPicPr>
            <p:cNvPr id="4" name="图片 3">
              <a:extLst>
                <a:ext uri="{FF2B5EF4-FFF2-40B4-BE49-F238E27FC236}">
                  <a16:creationId xmlns:a16="http://schemas.microsoft.com/office/drawing/2014/main" id="{633A15D9-274B-493C-9ECE-1F9004BEA972}"/>
                </a:ext>
              </a:extLst>
            </p:cNvPr>
            <p:cNvPicPr>
              <a:picLocks noChangeAspect="1"/>
            </p:cNvPicPr>
            <p:nvPr/>
          </p:nvPicPr>
          <p:blipFill>
            <a:blip r:embed="rId4"/>
            <a:stretch>
              <a:fillRect/>
            </a:stretch>
          </p:blipFill>
          <p:spPr>
            <a:xfrm>
              <a:off x="452070" y="1020823"/>
              <a:ext cx="1717971" cy="668829"/>
            </a:xfrm>
            <a:prstGeom prst="rect">
              <a:avLst/>
            </a:prstGeom>
            <a:effectLst>
              <a:outerShdw blurRad="50800" dist="38100" dir="2700000" algn="tl" rotWithShape="0">
                <a:prstClr val="black">
                  <a:alpha val="40000"/>
                </a:prstClr>
              </a:outerShdw>
            </a:effectLst>
          </p:spPr>
        </p:pic>
        <p:sp>
          <p:nvSpPr>
            <p:cNvPr id="37" name="文本框 36">
              <a:extLst>
                <a:ext uri="{FF2B5EF4-FFF2-40B4-BE49-F238E27FC236}">
                  <a16:creationId xmlns:a16="http://schemas.microsoft.com/office/drawing/2014/main" id="{58003D7A-6951-4CBB-AB19-C23638777F40}"/>
                </a:ext>
              </a:extLst>
            </p:cNvPr>
            <p:cNvSpPr txBox="1"/>
            <p:nvPr/>
          </p:nvSpPr>
          <p:spPr>
            <a:xfrm>
              <a:off x="492434" y="1116737"/>
              <a:ext cx="164779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开始领域</a:t>
              </a:r>
            </a:p>
          </p:txBody>
        </p:sp>
      </p:grpSp>
      <p:grpSp>
        <p:nvGrpSpPr>
          <p:cNvPr id="41" name="组合 40">
            <a:extLst>
              <a:ext uri="{FF2B5EF4-FFF2-40B4-BE49-F238E27FC236}">
                <a16:creationId xmlns:a16="http://schemas.microsoft.com/office/drawing/2014/main" id="{81614E6A-17B5-44E4-94C3-3B1A0DD9EF8A}"/>
              </a:ext>
            </a:extLst>
          </p:cNvPr>
          <p:cNvGrpSpPr/>
          <p:nvPr/>
        </p:nvGrpSpPr>
        <p:grpSpPr>
          <a:xfrm>
            <a:off x="317771" y="2934434"/>
            <a:ext cx="1717971" cy="668829"/>
            <a:chOff x="452070" y="1020823"/>
            <a:chExt cx="1717971" cy="668829"/>
          </a:xfrm>
        </p:grpSpPr>
        <p:pic>
          <p:nvPicPr>
            <p:cNvPr id="46" name="图片 45">
              <a:extLst>
                <a:ext uri="{FF2B5EF4-FFF2-40B4-BE49-F238E27FC236}">
                  <a16:creationId xmlns:a16="http://schemas.microsoft.com/office/drawing/2014/main" id="{BC0A7BF8-2257-49E5-9D2F-25EEC584F3DB}"/>
                </a:ext>
              </a:extLst>
            </p:cNvPr>
            <p:cNvPicPr>
              <a:picLocks noChangeAspect="1"/>
            </p:cNvPicPr>
            <p:nvPr/>
          </p:nvPicPr>
          <p:blipFill>
            <a:blip r:embed="rId4"/>
            <a:stretch>
              <a:fillRect/>
            </a:stretch>
          </p:blipFill>
          <p:spPr>
            <a:xfrm>
              <a:off x="452070" y="1020823"/>
              <a:ext cx="1717971" cy="668829"/>
            </a:xfrm>
            <a:prstGeom prst="rect">
              <a:avLst/>
            </a:prstGeom>
            <a:effectLst>
              <a:outerShdw blurRad="50800" dist="38100" dir="2700000" algn="tl" rotWithShape="0">
                <a:prstClr val="black">
                  <a:alpha val="40000"/>
                </a:prstClr>
              </a:outerShdw>
            </a:effectLst>
          </p:spPr>
        </p:pic>
        <p:sp>
          <p:nvSpPr>
            <p:cNvPr id="49" name="文本框 48">
              <a:extLst>
                <a:ext uri="{FF2B5EF4-FFF2-40B4-BE49-F238E27FC236}">
                  <a16:creationId xmlns:a16="http://schemas.microsoft.com/office/drawing/2014/main" id="{E44A50CF-C40E-40E9-9D3D-7F69A69EF4CD}"/>
                </a:ext>
              </a:extLst>
            </p:cNvPr>
            <p:cNvSpPr txBox="1"/>
            <p:nvPr/>
          </p:nvSpPr>
          <p:spPr>
            <a:xfrm>
              <a:off x="492434" y="1116737"/>
              <a:ext cx="164779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生产工具</a:t>
              </a:r>
            </a:p>
          </p:txBody>
        </p:sp>
      </p:grpSp>
      <p:sp>
        <p:nvSpPr>
          <p:cNvPr id="50" name="文本框 49">
            <a:extLst>
              <a:ext uri="{FF2B5EF4-FFF2-40B4-BE49-F238E27FC236}">
                <a16:creationId xmlns:a16="http://schemas.microsoft.com/office/drawing/2014/main" id="{26D58004-B542-4754-9B9B-4061822A2A74}"/>
              </a:ext>
            </a:extLst>
          </p:cNvPr>
          <p:cNvSpPr txBox="1"/>
          <p:nvPr/>
        </p:nvSpPr>
        <p:spPr>
          <a:xfrm>
            <a:off x="3149813" y="3012141"/>
            <a:ext cx="3360317" cy="523220"/>
          </a:xfrm>
          <a:prstGeom prst="rect">
            <a:avLst/>
          </a:prstGeom>
          <a:noFill/>
        </p:spPr>
        <p:txBody>
          <a:bodyPr wrap="square">
            <a:spAutoFit/>
          </a:bodyPr>
          <a:lstStyle/>
          <a:p>
            <a:r>
              <a:rPr lang="zh-CN" altLang="en-US" sz="2800" dirty="0"/>
              <a:t>手工劳动</a:t>
            </a:r>
            <a:endParaRPr lang="zh-CN" altLang="en-US" sz="2800" dirty="0">
              <a:solidFill>
                <a:srgbClr val="FF0000"/>
              </a:solidFill>
            </a:endParaRPr>
          </a:p>
        </p:txBody>
      </p:sp>
      <p:grpSp>
        <p:nvGrpSpPr>
          <p:cNvPr id="93" name="组合 92">
            <a:extLst>
              <a:ext uri="{FF2B5EF4-FFF2-40B4-BE49-F238E27FC236}">
                <a16:creationId xmlns:a16="http://schemas.microsoft.com/office/drawing/2014/main" id="{B0A3D53D-3003-4E6F-AE12-6419C1CC64FF}"/>
              </a:ext>
            </a:extLst>
          </p:cNvPr>
          <p:cNvGrpSpPr/>
          <p:nvPr/>
        </p:nvGrpSpPr>
        <p:grpSpPr>
          <a:xfrm>
            <a:off x="4849853" y="2992263"/>
            <a:ext cx="2530845" cy="523220"/>
            <a:chOff x="4795792" y="3032019"/>
            <a:chExt cx="2530845" cy="523220"/>
          </a:xfrm>
        </p:grpSpPr>
        <p:cxnSp>
          <p:nvCxnSpPr>
            <p:cNvPr id="10" name="直接箭头连接符 9">
              <a:extLst>
                <a:ext uri="{FF2B5EF4-FFF2-40B4-BE49-F238E27FC236}">
                  <a16:creationId xmlns:a16="http://schemas.microsoft.com/office/drawing/2014/main" id="{98F5DDD4-0E5B-484A-892B-EACC4E9FF7AD}"/>
                </a:ext>
              </a:extLst>
            </p:cNvPr>
            <p:cNvCxnSpPr>
              <a:cxnSpLocks/>
            </p:cNvCxnSpPr>
            <p:nvPr/>
          </p:nvCxnSpPr>
          <p:spPr>
            <a:xfrm>
              <a:off x="4795792" y="3301976"/>
              <a:ext cx="856423"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E2C4A67-B8DD-4EEB-8D48-D9D87D3B5937}"/>
                </a:ext>
              </a:extLst>
            </p:cNvPr>
            <p:cNvSpPr txBox="1"/>
            <p:nvPr/>
          </p:nvSpPr>
          <p:spPr>
            <a:xfrm>
              <a:off x="5680659" y="3032019"/>
              <a:ext cx="1645978" cy="523220"/>
            </a:xfrm>
            <a:prstGeom prst="rect">
              <a:avLst/>
            </a:prstGeom>
            <a:noFill/>
          </p:spPr>
          <p:txBody>
            <a:bodyPr wrap="square">
              <a:spAutoFit/>
            </a:bodyPr>
            <a:lstStyle/>
            <a:p>
              <a:r>
                <a:rPr lang="zh-CN" altLang="en-US" sz="2800" b="1" dirty="0">
                  <a:solidFill>
                    <a:srgbClr val="FF0000"/>
                  </a:solidFill>
                </a:rPr>
                <a:t>机器生产</a:t>
              </a:r>
            </a:p>
          </p:txBody>
        </p:sp>
      </p:grpSp>
      <p:sp>
        <p:nvSpPr>
          <p:cNvPr id="52" name="文本框 51">
            <a:extLst>
              <a:ext uri="{FF2B5EF4-FFF2-40B4-BE49-F238E27FC236}">
                <a16:creationId xmlns:a16="http://schemas.microsoft.com/office/drawing/2014/main" id="{57E0FFD3-3843-41B9-88A4-B2F57B035D9D}"/>
              </a:ext>
            </a:extLst>
          </p:cNvPr>
          <p:cNvSpPr txBox="1"/>
          <p:nvPr/>
        </p:nvSpPr>
        <p:spPr>
          <a:xfrm>
            <a:off x="2099053" y="3007239"/>
            <a:ext cx="1150152" cy="523220"/>
          </a:xfrm>
          <a:prstGeom prst="rect">
            <a:avLst/>
          </a:prstGeom>
          <a:noFill/>
        </p:spPr>
        <p:txBody>
          <a:bodyPr wrap="square">
            <a:spAutoFit/>
          </a:bodyPr>
          <a:lstStyle/>
          <a:p>
            <a:r>
              <a:rPr lang="zh-CN" altLang="en-US" sz="2800" b="1" dirty="0">
                <a:solidFill>
                  <a:schemeClr val="tx1">
                    <a:lumMod val="95000"/>
                    <a:lumOff val="5000"/>
                  </a:schemeClr>
                </a:solidFill>
              </a:rPr>
              <a:t>变化：</a:t>
            </a:r>
          </a:p>
        </p:txBody>
      </p:sp>
      <p:sp>
        <p:nvSpPr>
          <p:cNvPr id="60" name="文本框 59">
            <a:extLst>
              <a:ext uri="{FF2B5EF4-FFF2-40B4-BE49-F238E27FC236}">
                <a16:creationId xmlns:a16="http://schemas.microsoft.com/office/drawing/2014/main" id="{894418BC-30E5-446D-9351-5768232FAA31}"/>
              </a:ext>
            </a:extLst>
          </p:cNvPr>
          <p:cNvSpPr txBox="1"/>
          <p:nvPr/>
        </p:nvSpPr>
        <p:spPr>
          <a:xfrm>
            <a:off x="2036632" y="1607708"/>
            <a:ext cx="1150152" cy="523220"/>
          </a:xfrm>
          <a:prstGeom prst="rect">
            <a:avLst/>
          </a:prstGeom>
          <a:noFill/>
        </p:spPr>
        <p:txBody>
          <a:bodyPr wrap="square">
            <a:spAutoFit/>
          </a:bodyPr>
          <a:lstStyle/>
          <a:p>
            <a:r>
              <a:rPr lang="zh-CN" altLang="en-US" sz="2800" b="1" dirty="0">
                <a:solidFill>
                  <a:schemeClr val="tx1">
                    <a:lumMod val="95000"/>
                    <a:lumOff val="5000"/>
                  </a:schemeClr>
                </a:solidFill>
              </a:rPr>
              <a:t>原因：</a:t>
            </a:r>
          </a:p>
        </p:txBody>
      </p:sp>
      <p:grpSp>
        <p:nvGrpSpPr>
          <p:cNvPr id="92" name="组合 91">
            <a:extLst>
              <a:ext uri="{FF2B5EF4-FFF2-40B4-BE49-F238E27FC236}">
                <a16:creationId xmlns:a16="http://schemas.microsoft.com/office/drawing/2014/main" id="{599224C4-3006-4E9D-AACF-7BE38F56B164}"/>
              </a:ext>
            </a:extLst>
          </p:cNvPr>
          <p:cNvGrpSpPr/>
          <p:nvPr/>
        </p:nvGrpSpPr>
        <p:grpSpPr>
          <a:xfrm>
            <a:off x="2026085" y="1007561"/>
            <a:ext cx="7039085" cy="544655"/>
            <a:chOff x="2026085" y="1007561"/>
            <a:chExt cx="7039085" cy="544655"/>
          </a:xfrm>
        </p:grpSpPr>
        <p:sp>
          <p:nvSpPr>
            <p:cNvPr id="38" name="文本框 37">
              <a:extLst>
                <a:ext uri="{FF2B5EF4-FFF2-40B4-BE49-F238E27FC236}">
                  <a16:creationId xmlns:a16="http://schemas.microsoft.com/office/drawing/2014/main" id="{FD830846-5C3E-4A79-AC84-647A8441A36B}"/>
                </a:ext>
              </a:extLst>
            </p:cNvPr>
            <p:cNvSpPr txBox="1"/>
            <p:nvPr/>
          </p:nvSpPr>
          <p:spPr>
            <a:xfrm>
              <a:off x="2967514" y="1028996"/>
              <a:ext cx="6097656" cy="523220"/>
            </a:xfrm>
            <a:prstGeom prst="rect">
              <a:avLst/>
            </a:prstGeom>
            <a:noFill/>
          </p:spPr>
          <p:txBody>
            <a:bodyPr wrap="square">
              <a:spAutoFit/>
            </a:bodyPr>
            <a:lstStyle/>
            <a:p>
              <a:r>
                <a:rPr lang="zh-CN" altLang="en-US" sz="2800" dirty="0"/>
                <a:t>英国第一次工业革命始于</a:t>
              </a:r>
              <a:r>
                <a:rPr lang="zh-CN" altLang="en-US" sz="2800" b="1" dirty="0">
                  <a:solidFill>
                    <a:srgbClr val="FF0000"/>
                  </a:solidFill>
                </a:rPr>
                <a:t>棉纺织业</a:t>
              </a:r>
            </a:p>
          </p:txBody>
        </p:sp>
        <p:sp>
          <p:nvSpPr>
            <p:cNvPr id="63" name="文本框 62">
              <a:extLst>
                <a:ext uri="{FF2B5EF4-FFF2-40B4-BE49-F238E27FC236}">
                  <a16:creationId xmlns:a16="http://schemas.microsoft.com/office/drawing/2014/main" id="{C827DD53-A769-46E0-B86D-9495735BA046}"/>
                </a:ext>
              </a:extLst>
            </p:cNvPr>
            <p:cNvSpPr txBox="1"/>
            <p:nvPr/>
          </p:nvSpPr>
          <p:spPr>
            <a:xfrm>
              <a:off x="2026085" y="1007561"/>
              <a:ext cx="1150152" cy="523220"/>
            </a:xfrm>
            <a:prstGeom prst="rect">
              <a:avLst/>
            </a:prstGeom>
            <a:noFill/>
          </p:spPr>
          <p:txBody>
            <a:bodyPr wrap="square">
              <a:spAutoFit/>
            </a:bodyPr>
            <a:lstStyle/>
            <a:p>
              <a:r>
                <a:rPr lang="zh-CN" altLang="en-US" sz="2800" b="1" dirty="0">
                  <a:solidFill>
                    <a:schemeClr val="tx1">
                      <a:lumMod val="95000"/>
                      <a:lumOff val="5000"/>
                    </a:schemeClr>
                  </a:solidFill>
                </a:rPr>
                <a:t>领域：</a:t>
              </a:r>
            </a:p>
          </p:txBody>
        </p:sp>
      </p:grpSp>
      <p:sp>
        <p:nvSpPr>
          <p:cNvPr id="64" name="文本框 63">
            <a:extLst>
              <a:ext uri="{FF2B5EF4-FFF2-40B4-BE49-F238E27FC236}">
                <a16:creationId xmlns:a16="http://schemas.microsoft.com/office/drawing/2014/main" id="{7B7C46CD-B6F8-4D55-9F83-938B8EFC4CA7}"/>
              </a:ext>
            </a:extLst>
          </p:cNvPr>
          <p:cNvSpPr txBox="1"/>
          <p:nvPr/>
        </p:nvSpPr>
        <p:spPr>
          <a:xfrm>
            <a:off x="2967515" y="1617207"/>
            <a:ext cx="8906714" cy="1384995"/>
          </a:xfrm>
          <a:prstGeom prst="rect">
            <a:avLst/>
          </a:prstGeom>
          <a:noFill/>
        </p:spPr>
        <p:txBody>
          <a:bodyPr wrap="square">
            <a:spAutoFit/>
          </a:bodyPr>
          <a:lstStyle/>
          <a:p>
            <a:r>
              <a:rPr lang="zh-CN" altLang="en-US" sz="2800" dirty="0"/>
              <a:t> ①英国公众对棉纺织品的喜爱，使棉纺织业获利丰厚、市场需求加大；</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②历史时期技术基础好；③海外市场需求量大。</a:t>
            </a:r>
            <a:endParaRPr lang="en-US" altLang="zh-CN" sz="2800" dirty="0">
              <a:solidFill>
                <a:srgbClr val="FF0000"/>
              </a:solidFill>
              <a:latin typeface="楷体" panose="02010609060101010101" pitchFamily="49" charset="-122"/>
              <a:ea typeface="楷体" panose="02010609060101010101" pitchFamily="49" charset="-122"/>
            </a:endParaRPr>
          </a:p>
        </p:txBody>
      </p:sp>
      <p:sp>
        <p:nvSpPr>
          <p:cNvPr id="65" name="文本框 64">
            <a:extLst>
              <a:ext uri="{FF2B5EF4-FFF2-40B4-BE49-F238E27FC236}">
                <a16:creationId xmlns:a16="http://schemas.microsoft.com/office/drawing/2014/main" id="{710141C8-D757-4232-86D1-B400CBABF828}"/>
              </a:ext>
            </a:extLst>
          </p:cNvPr>
          <p:cNvSpPr txBox="1"/>
          <p:nvPr/>
        </p:nvSpPr>
        <p:spPr>
          <a:xfrm>
            <a:off x="2068683" y="6091132"/>
            <a:ext cx="1150152" cy="523220"/>
          </a:xfrm>
          <a:prstGeom prst="rect">
            <a:avLst/>
          </a:prstGeom>
          <a:noFill/>
        </p:spPr>
        <p:txBody>
          <a:bodyPr wrap="square">
            <a:spAutoFit/>
          </a:bodyPr>
          <a:lstStyle/>
          <a:p>
            <a:r>
              <a:rPr lang="zh-CN" altLang="en-US" sz="2800" b="1" dirty="0">
                <a:solidFill>
                  <a:schemeClr val="tx1">
                    <a:lumMod val="95000"/>
                    <a:lumOff val="5000"/>
                  </a:schemeClr>
                </a:solidFill>
              </a:rPr>
              <a:t>影响：</a:t>
            </a:r>
          </a:p>
        </p:txBody>
      </p:sp>
      <p:sp>
        <p:nvSpPr>
          <p:cNvPr id="66" name="文本框 65">
            <a:extLst>
              <a:ext uri="{FF2B5EF4-FFF2-40B4-BE49-F238E27FC236}">
                <a16:creationId xmlns:a16="http://schemas.microsoft.com/office/drawing/2014/main" id="{458BAC21-CDD2-4014-B667-D3D38820D5A3}"/>
              </a:ext>
            </a:extLst>
          </p:cNvPr>
          <p:cNvSpPr txBox="1"/>
          <p:nvPr/>
        </p:nvSpPr>
        <p:spPr>
          <a:xfrm>
            <a:off x="3126541" y="6084024"/>
            <a:ext cx="8523857" cy="523220"/>
          </a:xfrm>
          <a:prstGeom prst="rect">
            <a:avLst/>
          </a:prstGeom>
          <a:noFill/>
        </p:spPr>
        <p:txBody>
          <a:bodyPr wrap="square">
            <a:spAutoFit/>
          </a:bodyPr>
          <a:lstStyle/>
          <a:p>
            <a:r>
              <a:rPr lang="zh-CN" altLang="en-US" sz="2800" dirty="0"/>
              <a:t>经过一系列发明，英国棉纺织业基本实现</a:t>
            </a:r>
            <a:r>
              <a:rPr lang="zh-CN" altLang="en-US" sz="2800" dirty="0">
                <a:solidFill>
                  <a:srgbClr val="FF0000"/>
                </a:solidFill>
              </a:rPr>
              <a:t>机械化生产</a:t>
            </a:r>
          </a:p>
        </p:txBody>
      </p:sp>
      <p:sp>
        <p:nvSpPr>
          <p:cNvPr id="67" name="TextBox 1">
            <a:extLst>
              <a:ext uri="{FF2B5EF4-FFF2-40B4-BE49-F238E27FC236}">
                <a16:creationId xmlns:a16="http://schemas.microsoft.com/office/drawing/2014/main" id="{531C4A8E-B72C-4776-A7CE-9DF2115F023E}"/>
              </a:ext>
            </a:extLst>
          </p:cNvPr>
          <p:cNvSpPr/>
          <p:nvPr/>
        </p:nvSpPr>
        <p:spPr>
          <a:xfrm>
            <a:off x="295167" y="4106226"/>
            <a:ext cx="1008982" cy="954107"/>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2700000" scaled="1"/>
            <a:tileRect/>
          </a:gradFill>
          <a:ln w="9525" cap="flat" cmpd="sng">
            <a:solidFill>
              <a:schemeClr val="bg2">
                <a:lumMod val="60000"/>
                <a:lumOff val="40000"/>
              </a:schemeClr>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zh-CN" altLang="en-US" sz="2800" dirty="0">
                <a:latin typeface="黑体" panose="02010609060101010101" pitchFamily="49" charset="-122"/>
                <a:ea typeface="黑体" panose="02010609060101010101" pitchFamily="49" charset="-122"/>
                <a:sym typeface="黑体" panose="02010609060101010101" pitchFamily="49" charset="-122"/>
              </a:rPr>
              <a:t>棉纺织业</a:t>
            </a:r>
            <a:endParaRPr lang="zh-CN" altLang="en-US" sz="3200" dirty="0">
              <a:latin typeface="等线" charset="-122"/>
              <a:ea typeface="宋体" panose="02010600030101010101" pitchFamily="2" charset="-122"/>
            </a:endParaRPr>
          </a:p>
        </p:txBody>
      </p:sp>
      <p:grpSp>
        <p:nvGrpSpPr>
          <p:cNvPr id="94" name="组合 93">
            <a:extLst>
              <a:ext uri="{FF2B5EF4-FFF2-40B4-BE49-F238E27FC236}">
                <a16:creationId xmlns:a16="http://schemas.microsoft.com/office/drawing/2014/main" id="{CBB2C13E-C91B-4A20-9CF3-6D09898787F8}"/>
              </a:ext>
            </a:extLst>
          </p:cNvPr>
          <p:cNvGrpSpPr/>
          <p:nvPr/>
        </p:nvGrpSpPr>
        <p:grpSpPr>
          <a:xfrm>
            <a:off x="1374106" y="3754152"/>
            <a:ext cx="1684502" cy="1614133"/>
            <a:chOff x="1384045" y="3724335"/>
            <a:chExt cx="1684502" cy="1614133"/>
          </a:xfrm>
        </p:grpSpPr>
        <p:sp>
          <p:nvSpPr>
            <p:cNvPr id="68" name="TextBox 2">
              <a:extLst>
                <a:ext uri="{FF2B5EF4-FFF2-40B4-BE49-F238E27FC236}">
                  <a16:creationId xmlns:a16="http://schemas.microsoft.com/office/drawing/2014/main" id="{FE9E87F2-5A06-44F5-B0D5-488D820884E9}"/>
                </a:ext>
              </a:extLst>
            </p:cNvPr>
            <p:cNvSpPr/>
            <p:nvPr/>
          </p:nvSpPr>
          <p:spPr>
            <a:xfrm>
              <a:off x="1893802" y="3724335"/>
              <a:ext cx="1144057" cy="523220"/>
            </a:xfrm>
            <a:prstGeom prst="rect">
              <a:avLst/>
            </a:prstGeom>
            <a:gradFill flip="none" rotWithShape="1">
              <a:gsLst>
                <a:gs pos="0">
                  <a:srgbClr val="FCE575">
                    <a:tint val="66000"/>
                    <a:satMod val="160000"/>
                  </a:srgbClr>
                </a:gs>
                <a:gs pos="50000">
                  <a:srgbClr val="FCE575">
                    <a:tint val="44500"/>
                    <a:satMod val="160000"/>
                  </a:srgbClr>
                </a:gs>
                <a:gs pos="100000">
                  <a:srgbClr val="FCE575">
                    <a:tint val="23500"/>
                    <a:satMod val="160000"/>
                  </a:srgbClr>
                </a:gs>
              </a:gsLst>
              <a:lin ang="0" scaled="1"/>
              <a:tileRect/>
            </a:gradFill>
            <a:ln w="12700" cap="flat" cmpd="sng">
              <a:solidFill>
                <a:srgbClr val="FCE575"/>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zh-CN" altLang="en-US" sz="2800" dirty="0">
                  <a:latin typeface="黑体" panose="02010609060101010101" pitchFamily="49" charset="-122"/>
                  <a:ea typeface="黑体" panose="02010609060101010101" pitchFamily="49" charset="-122"/>
                  <a:sym typeface="黑体" panose="02010609060101010101" pitchFamily="49" charset="-122"/>
                </a:rPr>
                <a:t>织布</a:t>
              </a:r>
              <a:endParaRPr lang="zh-CN" altLang="en-US" sz="3200" dirty="0">
                <a:latin typeface="等线" charset="-122"/>
                <a:ea typeface="宋体" panose="02010600030101010101" pitchFamily="2" charset="-122"/>
              </a:endParaRPr>
            </a:p>
          </p:txBody>
        </p:sp>
        <p:sp>
          <p:nvSpPr>
            <p:cNvPr id="69" name="TextBox 3">
              <a:extLst>
                <a:ext uri="{FF2B5EF4-FFF2-40B4-BE49-F238E27FC236}">
                  <a16:creationId xmlns:a16="http://schemas.microsoft.com/office/drawing/2014/main" id="{07E0DF08-2849-4724-96CE-E3296FE96A00}"/>
                </a:ext>
              </a:extLst>
            </p:cNvPr>
            <p:cNvSpPr/>
            <p:nvPr/>
          </p:nvSpPr>
          <p:spPr>
            <a:xfrm>
              <a:off x="1924490" y="4805308"/>
              <a:ext cx="1144057" cy="523220"/>
            </a:xfrm>
            <a:prstGeom prst="rect">
              <a:avLst/>
            </a:prstGeom>
            <a:gradFill flip="none" rotWithShape="1">
              <a:gsLst>
                <a:gs pos="0">
                  <a:srgbClr val="FA9151">
                    <a:tint val="66000"/>
                    <a:satMod val="160000"/>
                  </a:srgbClr>
                </a:gs>
                <a:gs pos="50000">
                  <a:srgbClr val="FA9151">
                    <a:tint val="44500"/>
                    <a:satMod val="160000"/>
                  </a:srgbClr>
                </a:gs>
                <a:gs pos="100000">
                  <a:srgbClr val="FA9151">
                    <a:tint val="23500"/>
                    <a:satMod val="160000"/>
                  </a:srgbClr>
                </a:gs>
              </a:gsLst>
              <a:lin ang="0" scaled="1"/>
              <a:tileRect/>
            </a:gradFill>
            <a:ln w="12700" cap="flat" cmpd="sng">
              <a:solidFill>
                <a:srgbClr val="FA9151"/>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zh-CN" altLang="en-US" sz="2800" dirty="0">
                  <a:latin typeface="黑体" panose="02010609060101010101" pitchFamily="49" charset="-122"/>
                  <a:ea typeface="黑体" panose="02010609060101010101" pitchFamily="49" charset="-122"/>
                  <a:sym typeface="黑体" panose="02010609060101010101" pitchFamily="49" charset="-122"/>
                </a:rPr>
                <a:t>纺纱</a:t>
              </a:r>
              <a:endParaRPr lang="zh-CN" altLang="en-US" sz="3200" dirty="0">
                <a:latin typeface="等线" charset="-122"/>
                <a:ea typeface="宋体" panose="02010600030101010101" pitchFamily="2" charset="-122"/>
              </a:endParaRPr>
            </a:p>
          </p:txBody>
        </p:sp>
        <p:sp>
          <p:nvSpPr>
            <p:cNvPr id="14" name="左大括号 13">
              <a:extLst>
                <a:ext uri="{FF2B5EF4-FFF2-40B4-BE49-F238E27FC236}">
                  <a16:creationId xmlns:a16="http://schemas.microsoft.com/office/drawing/2014/main" id="{0209C8A5-51A9-467A-965C-A9BF7F451972}"/>
                </a:ext>
              </a:extLst>
            </p:cNvPr>
            <p:cNvSpPr/>
            <p:nvPr/>
          </p:nvSpPr>
          <p:spPr>
            <a:xfrm>
              <a:off x="1384045" y="3768458"/>
              <a:ext cx="403933" cy="1570010"/>
            </a:xfrm>
            <a:prstGeom prst="leftBrace">
              <a:avLst>
                <a:gd name="adj1" fmla="val 51190"/>
                <a:gd name="adj2"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FA915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0AA8B9C4-4E9D-4D51-8840-7A924D9F3636}"/>
              </a:ext>
            </a:extLst>
          </p:cNvPr>
          <p:cNvGrpSpPr/>
          <p:nvPr/>
        </p:nvGrpSpPr>
        <p:grpSpPr>
          <a:xfrm>
            <a:off x="9098179" y="4835125"/>
            <a:ext cx="2156291" cy="523220"/>
            <a:chOff x="9108118" y="4805308"/>
            <a:chExt cx="2156291" cy="523220"/>
          </a:xfrm>
        </p:grpSpPr>
        <p:cxnSp>
          <p:nvCxnSpPr>
            <p:cNvPr id="78" name="直接箭头连接符 77">
              <a:extLst>
                <a:ext uri="{FF2B5EF4-FFF2-40B4-BE49-F238E27FC236}">
                  <a16:creationId xmlns:a16="http://schemas.microsoft.com/office/drawing/2014/main" id="{980ACE82-8B67-40C5-8F37-36064398FCA3}"/>
                </a:ext>
              </a:extLst>
            </p:cNvPr>
            <p:cNvCxnSpPr>
              <a:cxnSpLocks/>
              <a:stCxn id="74" idx="3"/>
              <a:endCxn id="75" idx="1"/>
            </p:cNvCxnSpPr>
            <p:nvPr/>
          </p:nvCxnSpPr>
          <p:spPr>
            <a:xfrm>
              <a:off x="9108118" y="5066918"/>
              <a:ext cx="415890"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TextBox 3">
              <a:extLst>
                <a:ext uri="{FF2B5EF4-FFF2-40B4-BE49-F238E27FC236}">
                  <a16:creationId xmlns:a16="http://schemas.microsoft.com/office/drawing/2014/main" id="{CA2A7210-DCB0-417B-A041-B0A1B2C59776}"/>
                </a:ext>
              </a:extLst>
            </p:cNvPr>
            <p:cNvSpPr/>
            <p:nvPr/>
          </p:nvSpPr>
          <p:spPr>
            <a:xfrm>
              <a:off x="9533947" y="4805308"/>
              <a:ext cx="1730462" cy="523220"/>
            </a:xfrm>
            <a:prstGeom prst="rect">
              <a:avLst/>
            </a:prstGeom>
            <a:gradFill flip="none" rotWithShape="1">
              <a:gsLst>
                <a:gs pos="0">
                  <a:srgbClr val="FA9151">
                    <a:tint val="66000"/>
                    <a:satMod val="160000"/>
                  </a:srgbClr>
                </a:gs>
                <a:gs pos="50000">
                  <a:srgbClr val="FA9151">
                    <a:tint val="44500"/>
                    <a:satMod val="160000"/>
                  </a:srgbClr>
                </a:gs>
                <a:gs pos="100000">
                  <a:srgbClr val="FA9151">
                    <a:tint val="23500"/>
                    <a:satMod val="160000"/>
                  </a:srgbClr>
                </a:gs>
              </a:gsLst>
              <a:lin ang="0" scaled="1"/>
              <a:tileRect/>
            </a:gradFill>
            <a:ln w="12700" cap="flat" cmpd="sng">
              <a:solidFill>
                <a:srgbClr val="FA9151"/>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zh-CN" sz="2800" dirty="0">
                  <a:latin typeface="黑体" panose="02010609060101010101" pitchFamily="49" charset="-122"/>
                  <a:ea typeface="黑体" panose="02010609060101010101" pitchFamily="49" charset="-122"/>
                  <a:sym typeface="黑体" panose="02010609060101010101" pitchFamily="49" charset="-122"/>
                </a:rPr>
                <a:t>1779</a:t>
              </a:r>
              <a:r>
                <a:rPr lang="zh-CN" altLang="en-US" sz="2800" dirty="0">
                  <a:latin typeface="黑体" panose="02010609060101010101" pitchFamily="49" charset="-122"/>
                  <a:ea typeface="黑体" panose="02010609060101010101" pitchFamily="49" charset="-122"/>
                  <a:sym typeface="黑体" panose="02010609060101010101" pitchFamily="49" charset="-122"/>
                </a:rPr>
                <a:t>骡机</a:t>
              </a:r>
              <a:endParaRPr lang="zh-CN" altLang="en-US" sz="3200" dirty="0">
                <a:latin typeface="等线" charset="-122"/>
                <a:ea typeface="宋体" panose="02010600030101010101" pitchFamily="2" charset="-122"/>
              </a:endParaRPr>
            </a:p>
          </p:txBody>
        </p:sp>
      </p:grpSp>
      <p:grpSp>
        <p:nvGrpSpPr>
          <p:cNvPr id="95" name="组合 94">
            <a:extLst>
              <a:ext uri="{FF2B5EF4-FFF2-40B4-BE49-F238E27FC236}">
                <a16:creationId xmlns:a16="http://schemas.microsoft.com/office/drawing/2014/main" id="{0AC3E95A-A3A9-4FC0-B715-A6A2CDA937C7}"/>
              </a:ext>
            </a:extLst>
          </p:cNvPr>
          <p:cNvGrpSpPr/>
          <p:nvPr/>
        </p:nvGrpSpPr>
        <p:grpSpPr>
          <a:xfrm>
            <a:off x="3166881" y="4277372"/>
            <a:ext cx="2678293" cy="1090912"/>
            <a:chOff x="3176820" y="4247555"/>
            <a:chExt cx="2678293" cy="1090912"/>
          </a:xfrm>
        </p:grpSpPr>
        <p:cxnSp>
          <p:nvCxnSpPr>
            <p:cNvPr id="77" name="直接箭头连接符 76">
              <a:extLst>
                <a:ext uri="{FF2B5EF4-FFF2-40B4-BE49-F238E27FC236}">
                  <a16:creationId xmlns:a16="http://schemas.microsoft.com/office/drawing/2014/main" id="{A6E5CF00-7A33-4139-BCEC-7621727E569B}"/>
                </a:ext>
              </a:extLst>
            </p:cNvPr>
            <p:cNvCxnSpPr>
              <a:cxnSpLocks/>
              <a:stCxn id="70" idx="2"/>
              <a:endCxn id="72" idx="0"/>
            </p:cNvCxnSpPr>
            <p:nvPr/>
          </p:nvCxnSpPr>
          <p:spPr>
            <a:xfrm>
              <a:off x="4009317" y="4247555"/>
              <a:ext cx="506650" cy="567692"/>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TextBox 3">
              <a:extLst>
                <a:ext uri="{FF2B5EF4-FFF2-40B4-BE49-F238E27FC236}">
                  <a16:creationId xmlns:a16="http://schemas.microsoft.com/office/drawing/2014/main" id="{CDA062FE-305E-4D74-89B1-1E73C3E830C7}"/>
                </a:ext>
              </a:extLst>
            </p:cNvPr>
            <p:cNvSpPr/>
            <p:nvPr/>
          </p:nvSpPr>
          <p:spPr>
            <a:xfrm>
              <a:off x="3176820" y="4815247"/>
              <a:ext cx="2678293" cy="523220"/>
            </a:xfrm>
            <a:prstGeom prst="rect">
              <a:avLst/>
            </a:prstGeom>
            <a:gradFill flip="none" rotWithShape="1">
              <a:gsLst>
                <a:gs pos="0">
                  <a:srgbClr val="FA9151">
                    <a:tint val="66000"/>
                    <a:satMod val="160000"/>
                  </a:srgbClr>
                </a:gs>
                <a:gs pos="50000">
                  <a:srgbClr val="FA9151">
                    <a:tint val="44500"/>
                    <a:satMod val="160000"/>
                  </a:srgbClr>
                </a:gs>
                <a:gs pos="100000">
                  <a:srgbClr val="FA9151">
                    <a:tint val="23500"/>
                    <a:satMod val="160000"/>
                  </a:srgbClr>
                </a:gs>
              </a:gsLst>
              <a:lin ang="0" scaled="1"/>
              <a:tileRect/>
            </a:gradFill>
            <a:ln w="12700" cap="flat" cmpd="sng">
              <a:solidFill>
                <a:srgbClr val="FA9151"/>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zh-CN" sz="2800" dirty="0">
                  <a:latin typeface="黑体" panose="02010609060101010101" pitchFamily="49" charset="-122"/>
                  <a:ea typeface="黑体" panose="02010609060101010101" pitchFamily="49" charset="-122"/>
                  <a:sym typeface="黑体" panose="02010609060101010101" pitchFamily="49" charset="-122"/>
                </a:rPr>
                <a:t>1765</a:t>
              </a:r>
              <a:r>
                <a:rPr lang="zh-CN" altLang="en-US" sz="2800" dirty="0">
                  <a:latin typeface="黑体" panose="02010609060101010101" pitchFamily="49" charset="-122"/>
                  <a:ea typeface="黑体" panose="02010609060101010101" pitchFamily="49" charset="-122"/>
                  <a:sym typeface="黑体" panose="02010609060101010101" pitchFamily="49" charset="-122"/>
                </a:rPr>
                <a:t>珍妮纺纱机</a:t>
              </a:r>
              <a:endParaRPr lang="zh-CN" altLang="en-US" sz="3200" dirty="0">
                <a:latin typeface="等线" charset="-122"/>
                <a:ea typeface="宋体" panose="02010600030101010101" pitchFamily="2" charset="-122"/>
              </a:endParaRPr>
            </a:p>
          </p:txBody>
        </p:sp>
      </p:grpSp>
      <p:grpSp>
        <p:nvGrpSpPr>
          <p:cNvPr id="96" name="组合 95">
            <a:extLst>
              <a:ext uri="{FF2B5EF4-FFF2-40B4-BE49-F238E27FC236}">
                <a16:creationId xmlns:a16="http://schemas.microsoft.com/office/drawing/2014/main" id="{F5149524-F089-4F25-8ED2-AE3F06314ADB}"/>
              </a:ext>
            </a:extLst>
          </p:cNvPr>
          <p:cNvGrpSpPr/>
          <p:nvPr/>
        </p:nvGrpSpPr>
        <p:grpSpPr>
          <a:xfrm>
            <a:off x="5845174" y="4835125"/>
            <a:ext cx="3262944" cy="523220"/>
            <a:chOff x="5845174" y="4805308"/>
            <a:chExt cx="3262944" cy="523220"/>
          </a:xfrm>
        </p:grpSpPr>
        <p:cxnSp>
          <p:nvCxnSpPr>
            <p:cNvPr id="79" name="直接箭头连接符 78">
              <a:extLst>
                <a:ext uri="{FF2B5EF4-FFF2-40B4-BE49-F238E27FC236}">
                  <a16:creationId xmlns:a16="http://schemas.microsoft.com/office/drawing/2014/main" id="{8A7A061F-49F9-499B-956E-E619938F64CA}"/>
                </a:ext>
              </a:extLst>
            </p:cNvPr>
            <p:cNvCxnSpPr>
              <a:cxnSpLocks/>
              <a:stCxn id="72" idx="3"/>
              <a:endCxn id="74" idx="1"/>
            </p:cNvCxnSpPr>
            <p:nvPr/>
          </p:nvCxnSpPr>
          <p:spPr>
            <a:xfrm>
              <a:off x="5845174" y="5066918"/>
              <a:ext cx="584650"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TextBox 3">
              <a:extLst>
                <a:ext uri="{FF2B5EF4-FFF2-40B4-BE49-F238E27FC236}">
                  <a16:creationId xmlns:a16="http://schemas.microsoft.com/office/drawing/2014/main" id="{D95294F8-9EFC-4A1D-9819-440EB5987B05}"/>
                </a:ext>
              </a:extLst>
            </p:cNvPr>
            <p:cNvSpPr/>
            <p:nvPr/>
          </p:nvSpPr>
          <p:spPr>
            <a:xfrm>
              <a:off x="6429824" y="4805308"/>
              <a:ext cx="2678294" cy="523220"/>
            </a:xfrm>
            <a:prstGeom prst="rect">
              <a:avLst/>
            </a:prstGeom>
            <a:gradFill flip="none" rotWithShape="1">
              <a:gsLst>
                <a:gs pos="0">
                  <a:srgbClr val="FA9151">
                    <a:tint val="66000"/>
                    <a:satMod val="160000"/>
                  </a:srgbClr>
                </a:gs>
                <a:gs pos="50000">
                  <a:srgbClr val="FA9151">
                    <a:tint val="44500"/>
                    <a:satMod val="160000"/>
                  </a:srgbClr>
                </a:gs>
                <a:gs pos="100000">
                  <a:srgbClr val="FA9151">
                    <a:tint val="23500"/>
                    <a:satMod val="160000"/>
                  </a:srgbClr>
                </a:gs>
              </a:gsLst>
              <a:lin ang="0" scaled="1"/>
              <a:tileRect/>
            </a:gradFill>
            <a:ln w="12700" cap="flat" cmpd="sng">
              <a:solidFill>
                <a:srgbClr val="FA9151"/>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zh-CN" sz="2800" dirty="0">
                  <a:latin typeface="黑体" panose="02010609060101010101" pitchFamily="49" charset="-122"/>
                  <a:ea typeface="黑体" panose="02010609060101010101" pitchFamily="49" charset="-122"/>
                  <a:sym typeface="黑体" panose="02010609060101010101" pitchFamily="49" charset="-122"/>
                </a:rPr>
                <a:t>1768</a:t>
              </a:r>
              <a:r>
                <a:rPr lang="zh-CN" altLang="en-US" sz="2800" dirty="0">
                  <a:latin typeface="黑体" panose="02010609060101010101" pitchFamily="49" charset="-122"/>
                  <a:ea typeface="黑体" panose="02010609060101010101" pitchFamily="49" charset="-122"/>
                  <a:sym typeface="黑体" panose="02010609060101010101" pitchFamily="49" charset="-122"/>
                </a:rPr>
                <a:t>水力纺纱机</a:t>
              </a:r>
              <a:endParaRPr lang="zh-CN" altLang="en-US" sz="3200" dirty="0">
                <a:latin typeface="等线" charset="-122"/>
                <a:ea typeface="宋体" panose="02010600030101010101" pitchFamily="2" charset="-122"/>
              </a:endParaRPr>
            </a:p>
          </p:txBody>
        </p:sp>
      </p:grpSp>
      <p:sp>
        <p:nvSpPr>
          <p:cNvPr id="84" name="文本框 83">
            <a:extLst>
              <a:ext uri="{FF2B5EF4-FFF2-40B4-BE49-F238E27FC236}">
                <a16:creationId xmlns:a16="http://schemas.microsoft.com/office/drawing/2014/main" id="{4D935513-8758-4401-9A02-05344A5205E9}"/>
              </a:ext>
            </a:extLst>
          </p:cNvPr>
          <p:cNvSpPr txBox="1"/>
          <p:nvPr/>
        </p:nvSpPr>
        <p:spPr>
          <a:xfrm>
            <a:off x="2065531" y="5547282"/>
            <a:ext cx="1150152" cy="523220"/>
          </a:xfrm>
          <a:prstGeom prst="rect">
            <a:avLst/>
          </a:prstGeom>
          <a:noFill/>
        </p:spPr>
        <p:txBody>
          <a:bodyPr wrap="square">
            <a:spAutoFit/>
          </a:bodyPr>
          <a:lstStyle/>
          <a:p>
            <a:r>
              <a:rPr lang="zh-CN" altLang="en-US" sz="2800" b="1" dirty="0">
                <a:solidFill>
                  <a:schemeClr val="tx1">
                    <a:lumMod val="95000"/>
                    <a:lumOff val="5000"/>
                  </a:schemeClr>
                </a:solidFill>
              </a:rPr>
              <a:t>特点：</a:t>
            </a:r>
          </a:p>
        </p:txBody>
      </p:sp>
      <p:sp>
        <p:nvSpPr>
          <p:cNvPr id="86" name="文本框 85">
            <a:extLst>
              <a:ext uri="{FF2B5EF4-FFF2-40B4-BE49-F238E27FC236}">
                <a16:creationId xmlns:a16="http://schemas.microsoft.com/office/drawing/2014/main" id="{26EB52A4-DA1C-4E04-8361-795DFC92D312}"/>
              </a:ext>
            </a:extLst>
          </p:cNvPr>
          <p:cNvSpPr txBox="1"/>
          <p:nvPr/>
        </p:nvSpPr>
        <p:spPr>
          <a:xfrm>
            <a:off x="3139875" y="5527433"/>
            <a:ext cx="8941383" cy="523220"/>
          </a:xfrm>
          <a:prstGeom prst="rect">
            <a:avLst/>
          </a:prstGeom>
          <a:noFill/>
        </p:spPr>
        <p:txBody>
          <a:bodyPr wrap="square">
            <a:spAutoFit/>
          </a:bodyPr>
          <a:lstStyle/>
          <a:p>
            <a:r>
              <a:rPr lang="zh-CN" altLang="en-US" sz="2800" b="1" u="sng" dirty="0">
                <a:solidFill>
                  <a:srgbClr val="FF0000"/>
                </a:solidFill>
              </a:rPr>
              <a:t>棉纺织业中，纺纱与织布相互推动、交替革新</a:t>
            </a:r>
            <a:endParaRPr lang="zh-CN" altLang="en-US" sz="2800" dirty="0">
              <a:solidFill>
                <a:srgbClr val="FF0000"/>
              </a:solidFill>
              <a:latin typeface="楷体" panose="02010609060101010101" pitchFamily="49" charset="-122"/>
              <a:ea typeface="楷体" panose="02010609060101010101" pitchFamily="49" charset="-122"/>
            </a:endParaRPr>
          </a:p>
        </p:txBody>
      </p:sp>
      <p:grpSp>
        <p:nvGrpSpPr>
          <p:cNvPr id="98" name="组合 97">
            <a:extLst>
              <a:ext uri="{FF2B5EF4-FFF2-40B4-BE49-F238E27FC236}">
                <a16:creationId xmlns:a16="http://schemas.microsoft.com/office/drawing/2014/main" id="{29180CDC-CC89-4691-8046-215D4B6692EC}"/>
              </a:ext>
            </a:extLst>
          </p:cNvPr>
          <p:cNvGrpSpPr/>
          <p:nvPr/>
        </p:nvGrpSpPr>
        <p:grpSpPr>
          <a:xfrm>
            <a:off x="9175347" y="3732249"/>
            <a:ext cx="2765713" cy="1092937"/>
            <a:chOff x="9185286" y="3702432"/>
            <a:chExt cx="2765713" cy="1092937"/>
          </a:xfrm>
        </p:grpSpPr>
        <p:cxnSp>
          <p:nvCxnSpPr>
            <p:cNvPr id="80" name="直接箭头连接符 79">
              <a:extLst>
                <a:ext uri="{FF2B5EF4-FFF2-40B4-BE49-F238E27FC236}">
                  <a16:creationId xmlns:a16="http://schemas.microsoft.com/office/drawing/2014/main" id="{A492427B-95A9-4A9D-8B58-3FE6FA8C9750}"/>
                </a:ext>
              </a:extLst>
            </p:cNvPr>
            <p:cNvCxnSpPr>
              <a:cxnSpLocks/>
              <a:stCxn id="75" idx="0"/>
              <a:endCxn id="76" idx="2"/>
            </p:cNvCxnSpPr>
            <p:nvPr/>
          </p:nvCxnSpPr>
          <p:spPr>
            <a:xfrm flipV="1">
              <a:off x="10399178" y="4225652"/>
              <a:ext cx="168965" cy="569717"/>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TextBox 2">
              <a:extLst>
                <a:ext uri="{FF2B5EF4-FFF2-40B4-BE49-F238E27FC236}">
                  <a16:creationId xmlns:a16="http://schemas.microsoft.com/office/drawing/2014/main" id="{A01ED98B-931A-4D85-8BE1-7C7058D4473B}"/>
                </a:ext>
              </a:extLst>
            </p:cNvPr>
            <p:cNvSpPr/>
            <p:nvPr/>
          </p:nvSpPr>
          <p:spPr>
            <a:xfrm>
              <a:off x="9185286" y="3702432"/>
              <a:ext cx="2765713" cy="523220"/>
            </a:xfrm>
            <a:prstGeom prst="rect">
              <a:avLst/>
            </a:prstGeom>
            <a:gradFill flip="none" rotWithShape="1">
              <a:gsLst>
                <a:gs pos="0">
                  <a:srgbClr val="FCE575">
                    <a:tint val="66000"/>
                    <a:satMod val="160000"/>
                  </a:srgbClr>
                </a:gs>
                <a:gs pos="50000">
                  <a:srgbClr val="FCE575">
                    <a:tint val="44500"/>
                    <a:satMod val="160000"/>
                  </a:srgbClr>
                </a:gs>
                <a:gs pos="100000">
                  <a:srgbClr val="FCE575">
                    <a:tint val="23500"/>
                    <a:satMod val="160000"/>
                  </a:srgbClr>
                </a:gs>
              </a:gsLst>
              <a:lin ang="0" scaled="1"/>
              <a:tileRect/>
            </a:gradFill>
            <a:ln w="12700" cap="flat" cmpd="sng">
              <a:solidFill>
                <a:srgbClr val="FCE575"/>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zh-CN" sz="2800" dirty="0">
                  <a:latin typeface="黑体" panose="02010609060101010101" pitchFamily="49" charset="-122"/>
                  <a:ea typeface="黑体" panose="02010609060101010101" pitchFamily="49" charset="-122"/>
                  <a:sym typeface="黑体" panose="02010609060101010101" pitchFamily="49" charset="-122"/>
                </a:rPr>
                <a:t>1785</a:t>
              </a:r>
              <a:r>
                <a:rPr lang="zh-CN" altLang="en-US" sz="2800" dirty="0">
                  <a:latin typeface="黑体" panose="02010609060101010101" pitchFamily="49" charset="-122"/>
                  <a:ea typeface="黑体" panose="02010609060101010101" pitchFamily="49" charset="-122"/>
                  <a:sym typeface="黑体" panose="02010609060101010101" pitchFamily="49" charset="-122"/>
                </a:rPr>
                <a:t>水力织布机</a:t>
              </a:r>
              <a:endParaRPr lang="zh-CN" altLang="en-US" sz="3200" dirty="0">
                <a:latin typeface="等线" charset="-122"/>
                <a:ea typeface="宋体" panose="02010600030101010101" pitchFamily="2" charset="-122"/>
              </a:endParaRPr>
            </a:p>
          </p:txBody>
        </p:sp>
      </p:grpSp>
      <p:sp>
        <p:nvSpPr>
          <p:cNvPr id="70" name="TextBox 2">
            <a:extLst>
              <a:ext uri="{FF2B5EF4-FFF2-40B4-BE49-F238E27FC236}">
                <a16:creationId xmlns:a16="http://schemas.microsoft.com/office/drawing/2014/main" id="{2A59CBF2-E010-4224-A355-CB354F3A3694}"/>
              </a:ext>
            </a:extLst>
          </p:cNvPr>
          <p:cNvSpPr/>
          <p:nvPr/>
        </p:nvSpPr>
        <p:spPr>
          <a:xfrm>
            <a:off x="3166881" y="3754152"/>
            <a:ext cx="1664994" cy="523220"/>
          </a:xfrm>
          <a:prstGeom prst="rect">
            <a:avLst/>
          </a:prstGeom>
          <a:gradFill flip="none" rotWithShape="1">
            <a:gsLst>
              <a:gs pos="0">
                <a:srgbClr val="FCE575">
                  <a:tint val="66000"/>
                  <a:satMod val="160000"/>
                </a:srgbClr>
              </a:gs>
              <a:gs pos="50000">
                <a:srgbClr val="FCE575">
                  <a:tint val="44500"/>
                  <a:satMod val="160000"/>
                </a:srgbClr>
              </a:gs>
              <a:gs pos="100000">
                <a:srgbClr val="FCE575">
                  <a:tint val="23500"/>
                  <a:satMod val="160000"/>
                </a:srgbClr>
              </a:gs>
            </a:gsLst>
            <a:lin ang="0" scaled="1"/>
            <a:tileRect/>
          </a:gradFill>
          <a:ln w="12700" cap="flat" cmpd="sng">
            <a:solidFill>
              <a:srgbClr val="FCE575"/>
            </a:solidFill>
            <a:prstDash val="solid"/>
            <a:bevel/>
            <a:headEnd type="none" w="med" len="med"/>
            <a:tailEnd type="none" w="med" len="med"/>
          </a:ln>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zh-CN" sz="2800" dirty="0">
                <a:latin typeface="黑体" panose="02010609060101010101" pitchFamily="49" charset="-122"/>
                <a:ea typeface="黑体" panose="02010609060101010101" pitchFamily="49" charset="-122"/>
                <a:sym typeface="黑体" panose="02010609060101010101" pitchFamily="49" charset="-122"/>
              </a:rPr>
              <a:t>1733</a:t>
            </a:r>
            <a:r>
              <a:rPr lang="zh-CN" altLang="en-US" sz="2800" dirty="0">
                <a:latin typeface="黑体" panose="02010609060101010101" pitchFamily="49" charset="-122"/>
                <a:ea typeface="黑体" panose="02010609060101010101" pitchFamily="49" charset="-122"/>
                <a:sym typeface="黑体" panose="02010609060101010101" pitchFamily="49" charset="-122"/>
              </a:rPr>
              <a:t>飞梭</a:t>
            </a:r>
            <a:endParaRPr lang="zh-CN" altLang="en-US" sz="3200" dirty="0">
              <a:latin typeface="等线" charset="-122"/>
              <a:ea typeface="宋体" panose="02010600030101010101" pitchFamily="2" charset="-122"/>
            </a:endParaRPr>
          </a:p>
        </p:txBody>
      </p:sp>
      <p:sp>
        <p:nvSpPr>
          <p:cNvPr id="99" name="对话气泡: 矩形 98">
            <a:extLst>
              <a:ext uri="{FF2B5EF4-FFF2-40B4-BE49-F238E27FC236}">
                <a16:creationId xmlns:a16="http://schemas.microsoft.com/office/drawing/2014/main" id="{EA237FF2-89C0-4514-9D58-C54EDF3FE549}"/>
              </a:ext>
            </a:extLst>
          </p:cNvPr>
          <p:cNvSpPr/>
          <p:nvPr/>
        </p:nvSpPr>
        <p:spPr>
          <a:xfrm>
            <a:off x="5238958" y="3753290"/>
            <a:ext cx="3522448" cy="622174"/>
          </a:xfrm>
          <a:prstGeom prst="wedgeRectCallout">
            <a:avLst>
              <a:gd name="adj1" fmla="val -35740"/>
              <a:gd name="adj2" fmla="val 143526"/>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rPr>
              <a:t>标志工业革命的开始</a:t>
            </a:r>
          </a:p>
        </p:txBody>
      </p:sp>
    </p:spTree>
    <p:custDataLst>
      <p:tags r:id="rId1"/>
    </p:custDataLst>
    <p:extLst>
      <p:ext uri="{BB962C8B-B14F-4D97-AF65-F5344CB8AC3E}">
        <p14:creationId xmlns:p14="http://schemas.microsoft.com/office/powerpoint/2010/main" val="265096621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4">
                                            <p:txEl>
                                              <p:pRg st="0" end="0"/>
                                            </p:txEl>
                                          </p:spTgt>
                                        </p:tgtEl>
                                        <p:attrNameLst>
                                          <p:attrName>style.visibility</p:attrName>
                                        </p:attrNameLst>
                                      </p:cBhvr>
                                      <p:to>
                                        <p:strVal val="visible"/>
                                      </p:to>
                                    </p:set>
                                    <p:animEffect transition="in" filter="barn(inVertical)">
                                      <p:cBhvr>
                                        <p:cTn id="22" dur="500"/>
                                        <p:tgtEl>
                                          <p:spTgt spid="6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animEffect transition="in" filter="barn(inVertical)">
                                      <p:cBhvr>
                                        <p:cTn id="27" dur="500"/>
                                        <p:tgtEl>
                                          <p:spTgt spid="6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arn(inVertical)">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arn(inVertical)">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barn(inVertical)">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wipe(up)">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wipe(left)">
                                      <p:cBhvr>
                                        <p:cTn id="72" dur="500"/>
                                        <p:tgtEl>
                                          <p:spTgt spid="9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left)">
                                      <p:cBhvr>
                                        <p:cTn id="77" dur="500"/>
                                        <p:tgtEl>
                                          <p:spTgt spid="9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wipe(down)">
                                      <p:cBhvr>
                                        <p:cTn id="82" dur="500"/>
                                        <p:tgtEl>
                                          <p:spTgt spid="98"/>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barn(inVertical)">
                                      <p:cBhvr>
                                        <p:cTn id="87" dur="500"/>
                                        <p:tgtEl>
                                          <p:spTgt spid="9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additive="base">
                                        <p:cTn id="97" dur="500" fill="hold"/>
                                        <p:tgtEl>
                                          <p:spTgt spid="86"/>
                                        </p:tgtEl>
                                        <p:attrNameLst>
                                          <p:attrName>ppt_x</p:attrName>
                                        </p:attrNameLst>
                                      </p:cBhvr>
                                      <p:tavLst>
                                        <p:tav tm="0">
                                          <p:val>
                                            <p:strVal val="#ppt_x"/>
                                          </p:val>
                                        </p:tav>
                                        <p:tav tm="100000">
                                          <p:val>
                                            <p:strVal val="#ppt_x"/>
                                          </p:val>
                                        </p:tav>
                                      </p:tavLst>
                                    </p:anim>
                                    <p:anim calcmode="lin" valueType="num">
                                      <p:cBhvr additive="base">
                                        <p:cTn id="9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66"/>
                                        </p:tgtEl>
                                        <p:attrNameLst>
                                          <p:attrName>style.visibility</p:attrName>
                                        </p:attrNameLst>
                                      </p:cBhvr>
                                      <p:to>
                                        <p:strVal val="visible"/>
                                      </p:to>
                                    </p:set>
                                    <p:anim calcmode="lin" valueType="num">
                                      <p:cBhvr additive="base">
                                        <p:cTn id="108" dur="500" fill="hold"/>
                                        <p:tgtEl>
                                          <p:spTgt spid="66"/>
                                        </p:tgtEl>
                                        <p:attrNameLst>
                                          <p:attrName>ppt_x</p:attrName>
                                        </p:attrNameLst>
                                      </p:cBhvr>
                                      <p:tavLst>
                                        <p:tav tm="0">
                                          <p:val>
                                            <p:strVal val="#ppt_x"/>
                                          </p:val>
                                        </p:tav>
                                        <p:tav tm="100000">
                                          <p:val>
                                            <p:strVal val="#ppt_x"/>
                                          </p:val>
                                        </p:tav>
                                      </p:tavLst>
                                    </p:anim>
                                    <p:anim calcmode="lin" valueType="num">
                                      <p:cBhvr additive="base">
                                        <p:cTn id="10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60" grpId="0"/>
      <p:bldP spid="65" grpId="0"/>
      <p:bldP spid="66" grpId="0"/>
      <p:bldP spid="67" grpId="0" animBg="1"/>
      <p:bldP spid="84" grpId="0"/>
      <p:bldP spid="86" grpId="0"/>
      <p:bldP spid="70" grpId="0" animBg="1"/>
      <p:bldP spid="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09653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第一次工业革命：过程（生产组织）</a:t>
            </a:r>
          </a:p>
        </p:txBody>
      </p:sp>
      <p:grpSp>
        <p:nvGrpSpPr>
          <p:cNvPr id="30" name="组合 29">
            <a:extLst>
              <a:ext uri="{FF2B5EF4-FFF2-40B4-BE49-F238E27FC236}">
                <a16:creationId xmlns:a16="http://schemas.microsoft.com/office/drawing/2014/main" id="{770B10BA-3659-4F11-ADE6-4C0540C8A25A}"/>
              </a:ext>
            </a:extLst>
          </p:cNvPr>
          <p:cNvGrpSpPr/>
          <p:nvPr/>
        </p:nvGrpSpPr>
        <p:grpSpPr>
          <a:xfrm>
            <a:off x="419775" y="2621925"/>
            <a:ext cx="1717971" cy="668829"/>
            <a:chOff x="452070" y="1020823"/>
            <a:chExt cx="1717971" cy="668829"/>
          </a:xfrm>
        </p:grpSpPr>
        <p:pic>
          <p:nvPicPr>
            <p:cNvPr id="31" name="图片 30">
              <a:extLst>
                <a:ext uri="{FF2B5EF4-FFF2-40B4-BE49-F238E27FC236}">
                  <a16:creationId xmlns:a16="http://schemas.microsoft.com/office/drawing/2014/main" id="{88CA1255-B960-4845-B614-C1AD429423F3}"/>
                </a:ext>
              </a:extLst>
            </p:cNvPr>
            <p:cNvPicPr>
              <a:picLocks noChangeAspect="1"/>
            </p:cNvPicPr>
            <p:nvPr/>
          </p:nvPicPr>
          <p:blipFill>
            <a:blip r:embed="rId4"/>
            <a:stretch>
              <a:fillRect/>
            </a:stretch>
          </p:blipFill>
          <p:spPr>
            <a:xfrm>
              <a:off x="452070" y="1020823"/>
              <a:ext cx="1717971" cy="668829"/>
            </a:xfrm>
            <a:prstGeom prst="rect">
              <a:avLst/>
            </a:prstGeom>
            <a:effectLst>
              <a:outerShdw blurRad="50800" dist="38100" dir="2700000" algn="tl" rotWithShape="0">
                <a:prstClr val="black">
                  <a:alpha val="40000"/>
                </a:prstClr>
              </a:outerShdw>
            </a:effectLst>
          </p:spPr>
        </p:pic>
        <p:sp>
          <p:nvSpPr>
            <p:cNvPr id="32" name="文本框 31">
              <a:extLst>
                <a:ext uri="{FF2B5EF4-FFF2-40B4-BE49-F238E27FC236}">
                  <a16:creationId xmlns:a16="http://schemas.microsoft.com/office/drawing/2014/main" id="{977A4EB0-5B15-4F34-ADC1-49652E53074D}"/>
                </a:ext>
              </a:extLst>
            </p:cNvPr>
            <p:cNvSpPr txBox="1"/>
            <p:nvPr/>
          </p:nvSpPr>
          <p:spPr>
            <a:xfrm>
              <a:off x="492434" y="1116737"/>
              <a:ext cx="164779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生产组织</a:t>
              </a:r>
            </a:p>
          </p:txBody>
        </p:sp>
      </p:grpSp>
      <p:sp>
        <p:nvSpPr>
          <p:cNvPr id="33" name="矩形 32">
            <a:extLst>
              <a:ext uri="{FF2B5EF4-FFF2-40B4-BE49-F238E27FC236}">
                <a16:creationId xmlns:a16="http://schemas.microsoft.com/office/drawing/2014/main" id="{2FAF4BA3-BC3B-4458-BB80-E626583A1A0A}"/>
              </a:ext>
            </a:extLst>
          </p:cNvPr>
          <p:cNvSpPr/>
          <p:nvPr/>
        </p:nvSpPr>
        <p:spPr>
          <a:xfrm>
            <a:off x="228602" y="901623"/>
            <a:ext cx="11628782" cy="1538717"/>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en-US" altLang="zh-CN" sz="2700" dirty="0">
                <a:solidFill>
                  <a:schemeClr val="tx1"/>
                </a:solidFill>
                <a:latin typeface="楷体" panose="02010609060101010101" pitchFamily="49" charset="-122"/>
                <a:ea typeface="楷体" panose="02010609060101010101" pitchFamily="49" charset="-122"/>
              </a:rPr>
              <a:t>  1769</a:t>
            </a:r>
            <a:r>
              <a:rPr lang="zh-CN" altLang="en-US" sz="2700" dirty="0">
                <a:solidFill>
                  <a:schemeClr val="tx1"/>
                </a:solidFill>
                <a:latin typeface="楷体" panose="02010609060101010101" pitchFamily="49" charset="-122"/>
                <a:ea typeface="楷体" panose="02010609060101010101" pitchFamily="49" charset="-122"/>
              </a:rPr>
              <a:t>年阿克菜特建立了最早使用机器的</a:t>
            </a:r>
            <a:r>
              <a:rPr lang="zh-CN" altLang="en-US" sz="2700" dirty="0">
                <a:solidFill>
                  <a:srgbClr val="FF0000"/>
                </a:solidFill>
                <a:latin typeface="楷体" panose="02010609060101010101" pitchFamily="49" charset="-122"/>
                <a:ea typeface="楷体" panose="02010609060101010101" pitchFamily="49" charset="-122"/>
              </a:rPr>
              <a:t>水力纺纱厂</a:t>
            </a:r>
            <a:r>
              <a:rPr lang="zh-CN" altLang="en-US" sz="2700" dirty="0">
                <a:solidFill>
                  <a:schemeClr val="tx1"/>
                </a:solidFill>
                <a:latin typeface="楷体" panose="02010609060101010101" pitchFamily="49" charset="-122"/>
                <a:ea typeface="楷体" panose="02010609060101010101" pitchFamily="49" charset="-122"/>
              </a:rPr>
              <a:t>，</a:t>
            </a:r>
            <a:r>
              <a:rPr lang="en-US" altLang="zh-CN" sz="2700" dirty="0">
                <a:solidFill>
                  <a:schemeClr val="tx1"/>
                </a:solidFill>
                <a:latin typeface="楷体" panose="02010609060101010101" pitchFamily="49" charset="-122"/>
                <a:ea typeface="楷体" panose="02010609060101010101" pitchFamily="49" charset="-122"/>
              </a:rPr>
              <a:t>1771</a:t>
            </a:r>
            <a:r>
              <a:rPr lang="zh-CN" altLang="en-US" sz="2700" dirty="0">
                <a:solidFill>
                  <a:schemeClr val="tx1"/>
                </a:solidFill>
                <a:latin typeface="楷体" panose="02010609060101010101" pitchFamily="49" charset="-122"/>
                <a:ea typeface="楷体" panose="02010609060101010101" pitchFamily="49" charset="-122"/>
              </a:rPr>
              <a:t>年创办了第一个水力纺纱厂，雇佣了五千多名工人并配备相应机器。他将棉纺织业持续生产的各个工序集中于一个工厂，并制定了严格的规章制度。</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世界近代史</a:t>
            </a:r>
            <a:r>
              <a:rPr lang="en-US" altLang="zh-CN" sz="2700" dirty="0">
                <a:solidFill>
                  <a:schemeClr val="tx1"/>
                </a:solidFill>
                <a:latin typeface="楷体" panose="02010609060101010101" pitchFamily="49" charset="-122"/>
                <a:ea typeface="楷体" panose="02010609060101010101" pitchFamily="49" charset="-122"/>
              </a:rPr>
              <a:t>》</a:t>
            </a:r>
            <a:endParaRPr lang="zh-CN" altLang="en-US" sz="2700" dirty="0">
              <a:solidFill>
                <a:schemeClr val="tx1"/>
              </a:solidFill>
              <a:latin typeface="楷体" panose="02010609060101010101" pitchFamily="49" charset="-122"/>
              <a:ea typeface="楷体" panose="02010609060101010101" pitchFamily="49" charset="-122"/>
            </a:endParaRPr>
          </a:p>
        </p:txBody>
      </p:sp>
      <p:sp>
        <p:nvSpPr>
          <p:cNvPr id="34" name="文本框 33">
            <a:extLst>
              <a:ext uri="{FF2B5EF4-FFF2-40B4-BE49-F238E27FC236}">
                <a16:creationId xmlns:a16="http://schemas.microsoft.com/office/drawing/2014/main" id="{77273E37-9053-4220-BE1E-8AFD02DC59FB}"/>
              </a:ext>
            </a:extLst>
          </p:cNvPr>
          <p:cNvSpPr txBox="1"/>
          <p:nvPr/>
        </p:nvSpPr>
        <p:spPr>
          <a:xfrm>
            <a:off x="3145264" y="2625389"/>
            <a:ext cx="1645978" cy="523220"/>
          </a:xfrm>
          <a:prstGeom prst="rect">
            <a:avLst/>
          </a:prstGeom>
          <a:noFill/>
        </p:spPr>
        <p:txBody>
          <a:bodyPr wrap="square">
            <a:spAutoFit/>
          </a:bodyPr>
          <a:lstStyle/>
          <a:p>
            <a:r>
              <a:rPr lang="zh-CN" altLang="en-US" sz="2800" dirty="0"/>
              <a:t>手工工场</a:t>
            </a:r>
            <a:endParaRPr lang="zh-CN" altLang="en-US" sz="2800" dirty="0">
              <a:solidFill>
                <a:srgbClr val="FF0000"/>
              </a:solidFill>
            </a:endParaRPr>
          </a:p>
        </p:txBody>
      </p:sp>
      <p:grpSp>
        <p:nvGrpSpPr>
          <p:cNvPr id="35" name="组合 34">
            <a:extLst>
              <a:ext uri="{FF2B5EF4-FFF2-40B4-BE49-F238E27FC236}">
                <a16:creationId xmlns:a16="http://schemas.microsoft.com/office/drawing/2014/main" id="{6CFDB66F-F9FE-4CC9-B187-A94E0061C0F9}"/>
              </a:ext>
            </a:extLst>
          </p:cNvPr>
          <p:cNvGrpSpPr/>
          <p:nvPr/>
        </p:nvGrpSpPr>
        <p:grpSpPr>
          <a:xfrm>
            <a:off x="4791242" y="2625874"/>
            <a:ext cx="4433297" cy="523220"/>
            <a:chOff x="4795792" y="3032019"/>
            <a:chExt cx="4433297" cy="523220"/>
          </a:xfrm>
        </p:grpSpPr>
        <p:cxnSp>
          <p:nvCxnSpPr>
            <p:cNvPr id="36" name="直接箭头连接符 35">
              <a:extLst>
                <a:ext uri="{FF2B5EF4-FFF2-40B4-BE49-F238E27FC236}">
                  <a16:creationId xmlns:a16="http://schemas.microsoft.com/office/drawing/2014/main" id="{ACB78C66-8AF0-4485-ADA3-58EC9648AE12}"/>
                </a:ext>
              </a:extLst>
            </p:cNvPr>
            <p:cNvCxnSpPr>
              <a:cxnSpLocks/>
            </p:cNvCxnSpPr>
            <p:nvPr/>
          </p:nvCxnSpPr>
          <p:spPr>
            <a:xfrm>
              <a:off x="4795792" y="3301976"/>
              <a:ext cx="856423"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B874363-8F1E-4133-B0F5-A8B576D6388B}"/>
                </a:ext>
              </a:extLst>
            </p:cNvPr>
            <p:cNvSpPr txBox="1"/>
            <p:nvPr/>
          </p:nvSpPr>
          <p:spPr>
            <a:xfrm>
              <a:off x="5680658" y="3032019"/>
              <a:ext cx="3548431" cy="523220"/>
            </a:xfrm>
            <a:prstGeom prst="rect">
              <a:avLst/>
            </a:prstGeom>
            <a:noFill/>
          </p:spPr>
          <p:txBody>
            <a:bodyPr wrap="square">
              <a:spAutoFit/>
            </a:bodyPr>
            <a:lstStyle/>
            <a:p>
              <a:r>
                <a:rPr lang="zh-CN" altLang="en-US" sz="2800" b="1" dirty="0">
                  <a:solidFill>
                    <a:srgbClr val="FF0000"/>
                  </a:solidFill>
                </a:rPr>
                <a:t>工厂</a:t>
              </a:r>
            </a:p>
          </p:txBody>
        </p:sp>
      </p:grpSp>
      <p:sp>
        <p:nvSpPr>
          <p:cNvPr id="40" name="文本框 39">
            <a:extLst>
              <a:ext uri="{FF2B5EF4-FFF2-40B4-BE49-F238E27FC236}">
                <a16:creationId xmlns:a16="http://schemas.microsoft.com/office/drawing/2014/main" id="{5820B4B9-DAD6-44E7-88A2-71CC7CA7C46E}"/>
              </a:ext>
            </a:extLst>
          </p:cNvPr>
          <p:cNvSpPr txBox="1"/>
          <p:nvPr/>
        </p:nvSpPr>
        <p:spPr>
          <a:xfrm>
            <a:off x="2178110" y="2620212"/>
            <a:ext cx="1150152" cy="523220"/>
          </a:xfrm>
          <a:prstGeom prst="rect">
            <a:avLst/>
          </a:prstGeom>
          <a:noFill/>
        </p:spPr>
        <p:txBody>
          <a:bodyPr wrap="square">
            <a:spAutoFit/>
          </a:bodyPr>
          <a:lstStyle/>
          <a:p>
            <a:r>
              <a:rPr lang="zh-CN" altLang="en-US" sz="2800" b="1" dirty="0">
                <a:solidFill>
                  <a:schemeClr val="tx1">
                    <a:lumMod val="95000"/>
                    <a:lumOff val="5000"/>
                  </a:schemeClr>
                </a:solidFill>
              </a:rPr>
              <a:t>变化：</a:t>
            </a:r>
          </a:p>
        </p:txBody>
      </p:sp>
      <p:cxnSp>
        <p:nvCxnSpPr>
          <p:cNvPr id="43" name="直接连接符 42">
            <a:extLst>
              <a:ext uri="{FF2B5EF4-FFF2-40B4-BE49-F238E27FC236}">
                <a16:creationId xmlns:a16="http://schemas.microsoft.com/office/drawing/2014/main" id="{9DD0CEEF-045D-4AAF-983D-B03D0A9A60E8}"/>
              </a:ext>
            </a:extLst>
          </p:cNvPr>
          <p:cNvCxnSpPr>
            <a:cxnSpLocks/>
          </p:cNvCxnSpPr>
          <p:nvPr/>
        </p:nvCxnSpPr>
        <p:spPr>
          <a:xfrm>
            <a:off x="4746140" y="1430848"/>
            <a:ext cx="1587917"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51B2589-F303-4840-94DB-16A4E1B4F3C2}"/>
              </a:ext>
            </a:extLst>
          </p:cNvPr>
          <p:cNvCxnSpPr>
            <a:cxnSpLocks/>
          </p:cNvCxnSpPr>
          <p:nvPr/>
        </p:nvCxnSpPr>
        <p:spPr>
          <a:xfrm>
            <a:off x="2413757" y="1851603"/>
            <a:ext cx="5418279"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756D1B0-2420-466A-95BF-E2632288DD11}"/>
              </a:ext>
            </a:extLst>
          </p:cNvPr>
          <p:cNvCxnSpPr>
            <a:cxnSpLocks/>
          </p:cNvCxnSpPr>
          <p:nvPr/>
        </p:nvCxnSpPr>
        <p:spPr>
          <a:xfrm>
            <a:off x="716183" y="2262421"/>
            <a:ext cx="1838174"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67C1784-DAE9-4972-B3E4-4DB21BBD2DC6}"/>
              </a:ext>
            </a:extLst>
          </p:cNvPr>
          <p:cNvCxnSpPr>
            <a:cxnSpLocks/>
          </p:cNvCxnSpPr>
          <p:nvPr/>
        </p:nvCxnSpPr>
        <p:spPr>
          <a:xfrm>
            <a:off x="5077523" y="2282299"/>
            <a:ext cx="3460191"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57" name="表格 56">
            <a:extLst>
              <a:ext uri="{FF2B5EF4-FFF2-40B4-BE49-F238E27FC236}">
                <a16:creationId xmlns:a16="http://schemas.microsoft.com/office/drawing/2014/main" id="{9E7796ED-8FC9-49AC-8D7A-DE7972FBD94B}"/>
              </a:ext>
            </a:extLst>
          </p:cNvPr>
          <p:cNvGraphicFramePr>
            <a:graphicFrameLocks noGrp="1"/>
          </p:cNvGraphicFramePr>
          <p:nvPr>
            <p:extLst>
              <p:ext uri="{D42A27DB-BD31-4B8C-83A1-F6EECF244321}">
                <p14:modId xmlns:p14="http://schemas.microsoft.com/office/powerpoint/2010/main" val="418196502"/>
              </p:ext>
            </p:extLst>
          </p:nvPr>
        </p:nvGraphicFramePr>
        <p:xfrm>
          <a:off x="418009" y="3694091"/>
          <a:ext cx="11495904" cy="1463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03383">
                  <a:extLst>
                    <a:ext uri="{9D8B030D-6E8A-4147-A177-3AD203B41FA5}">
                      <a16:colId xmlns:a16="http://schemas.microsoft.com/office/drawing/2014/main" val="20000"/>
                    </a:ext>
                  </a:extLst>
                </a:gridCol>
                <a:gridCol w="2810692">
                  <a:extLst>
                    <a:ext uri="{9D8B030D-6E8A-4147-A177-3AD203B41FA5}">
                      <a16:colId xmlns:a16="http://schemas.microsoft.com/office/drawing/2014/main" val="20001"/>
                    </a:ext>
                  </a:extLst>
                </a:gridCol>
                <a:gridCol w="2149640">
                  <a:extLst>
                    <a:ext uri="{9D8B030D-6E8A-4147-A177-3AD203B41FA5}">
                      <a16:colId xmlns:a16="http://schemas.microsoft.com/office/drawing/2014/main" val="20002"/>
                    </a:ext>
                  </a:extLst>
                </a:gridCol>
                <a:gridCol w="2149640">
                  <a:extLst>
                    <a:ext uri="{9D8B030D-6E8A-4147-A177-3AD203B41FA5}">
                      <a16:colId xmlns:a16="http://schemas.microsoft.com/office/drawing/2014/main" val="20003"/>
                    </a:ext>
                  </a:extLst>
                </a:gridCol>
                <a:gridCol w="2182549">
                  <a:extLst>
                    <a:ext uri="{9D8B030D-6E8A-4147-A177-3AD203B41FA5}">
                      <a16:colId xmlns:a16="http://schemas.microsoft.com/office/drawing/2014/main" val="20004"/>
                    </a:ext>
                  </a:extLst>
                </a:gridCol>
              </a:tblGrid>
              <a:tr h="306273">
                <a:tc>
                  <a:txBody>
                    <a:bodyPr/>
                    <a:lstStyle/>
                    <a:p>
                      <a:pPr algn="ctr"/>
                      <a:endPar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生产工具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生产规模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生产分工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zh-CN" altLang="en-US" sz="2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生产纪律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306273">
                <a:tc>
                  <a:txBody>
                    <a:bodyPr/>
                    <a:lstStyle/>
                    <a:p>
                      <a:pPr algn="ctr"/>
                      <a:r>
                        <a:rPr lang="zh-CN" altLang="en-US" sz="2600" b="1" dirty="0">
                          <a:latin typeface="微软雅黑" panose="020B0503020204020204" pitchFamily="34" charset="-122"/>
                          <a:ea typeface="微软雅黑" panose="020B0503020204020204" pitchFamily="34" charset="-122"/>
                        </a:rPr>
                        <a:t>手工工场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6273">
                <a:tc>
                  <a:txBody>
                    <a:bodyPr/>
                    <a:lstStyle/>
                    <a:p>
                      <a:pPr algn="ctr"/>
                      <a:r>
                        <a:rPr lang="zh-CN" altLang="en-US" sz="2600" b="1" dirty="0">
                          <a:latin typeface="微软雅黑" panose="020B0503020204020204" pitchFamily="34" charset="-122"/>
                          <a:ea typeface="微软雅黑" panose="020B0503020204020204" pitchFamily="34" charset="-122"/>
                        </a:rPr>
                        <a:t>工厂制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59" name="文本框 58">
            <a:extLst>
              <a:ext uri="{FF2B5EF4-FFF2-40B4-BE49-F238E27FC236}">
                <a16:creationId xmlns:a16="http://schemas.microsoft.com/office/drawing/2014/main" id="{105B8A52-9513-4134-B53A-D6B77D84464B}"/>
              </a:ext>
            </a:extLst>
          </p:cNvPr>
          <p:cNvSpPr txBox="1"/>
          <p:nvPr/>
        </p:nvSpPr>
        <p:spPr>
          <a:xfrm>
            <a:off x="3228179" y="4182185"/>
            <a:ext cx="1801021" cy="523220"/>
          </a:xfrm>
          <a:prstGeom prst="rect">
            <a:avLst/>
          </a:prstGeom>
          <a:noFill/>
        </p:spPr>
        <p:txBody>
          <a:bodyPr wrap="square">
            <a:spAutoFit/>
          </a:bodyPr>
          <a:lstStyle/>
          <a:p>
            <a:r>
              <a:rPr lang="zh-CN" altLang="en-US" sz="2800" dirty="0"/>
              <a:t>手工劳动</a:t>
            </a:r>
            <a:endParaRPr lang="zh-CN" altLang="en-US" sz="2800" dirty="0">
              <a:solidFill>
                <a:srgbClr val="FF0000"/>
              </a:solidFill>
            </a:endParaRPr>
          </a:p>
        </p:txBody>
      </p:sp>
      <p:sp>
        <p:nvSpPr>
          <p:cNvPr id="61" name="文本框 60">
            <a:extLst>
              <a:ext uri="{FF2B5EF4-FFF2-40B4-BE49-F238E27FC236}">
                <a16:creationId xmlns:a16="http://schemas.microsoft.com/office/drawing/2014/main" id="{657B753D-4C5E-4758-86C0-D38B8F8B48FF}"/>
              </a:ext>
            </a:extLst>
          </p:cNvPr>
          <p:cNvSpPr txBox="1"/>
          <p:nvPr/>
        </p:nvSpPr>
        <p:spPr>
          <a:xfrm>
            <a:off x="3234715" y="4659790"/>
            <a:ext cx="8100392" cy="523220"/>
          </a:xfrm>
          <a:prstGeom prst="rect">
            <a:avLst/>
          </a:prstGeom>
          <a:noFill/>
        </p:spPr>
        <p:txBody>
          <a:bodyPr wrap="square">
            <a:spAutoFit/>
          </a:bodyPr>
          <a:lstStyle/>
          <a:p>
            <a:r>
              <a:rPr lang="zh-CN" altLang="en-US" sz="2800" dirty="0"/>
              <a:t>机器生产</a:t>
            </a:r>
            <a:endParaRPr lang="zh-CN" altLang="en-US" sz="2800" dirty="0">
              <a:solidFill>
                <a:srgbClr val="FF0000"/>
              </a:solidFill>
            </a:endParaRPr>
          </a:p>
        </p:txBody>
      </p:sp>
      <p:sp>
        <p:nvSpPr>
          <p:cNvPr id="62" name="文本框 61">
            <a:extLst>
              <a:ext uri="{FF2B5EF4-FFF2-40B4-BE49-F238E27FC236}">
                <a16:creationId xmlns:a16="http://schemas.microsoft.com/office/drawing/2014/main" id="{45EE3F78-0339-42CF-B0EB-D05283CE00ED}"/>
              </a:ext>
            </a:extLst>
          </p:cNvPr>
          <p:cNvSpPr txBox="1"/>
          <p:nvPr/>
        </p:nvSpPr>
        <p:spPr>
          <a:xfrm>
            <a:off x="5856000" y="4182185"/>
            <a:ext cx="1370469" cy="523220"/>
          </a:xfrm>
          <a:prstGeom prst="rect">
            <a:avLst/>
          </a:prstGeom>
          <a:noFill/>
        </p:spPr>
        <p:txBody>
          <a:bodyPr wrap="square">
            <a:spAutoFit/>
          </a:bodyPr>
          <a:lstStyle/>
          <a:p>
            <a:r>
              <a:rPr lang="zh-CN" altLang="en-US" sz="2800" dirty="0"/>
              <a:t>规模小</a:t>
            </a:r>
            <a:endParaRPr lang="zh-CN" altLang="en-US" sz="2800" dirty="0">
              <a:solidFill>
                <a:srgbClr val="FF0000"/>
              </a:solidFill>
            </a:endParaRPr>
          </a:p>
        </p:txBody>
      </p:sp>
      <p:sp>
        <p:nvSpPr>
          <p:cNvPr id="71" name="文本框 70">
            <a:extLst>
              <a:ext uri="{FF2B5EF4-FFF2-40B4-BE49-F238E27FC236}">
                <a16:creationId xmlns:a16="http://schemas.microsoft.com/office/drawing/2014/main" id="{8B627A36-4AF8-4C70-8197-1B19D6AA2489}"/>
              </a:ext>
            </a:extLst>
          </p:cNvPr>
          <p:cNvSpPr txBox="1"/>
          <p:nvPr/>
        </p:nvSpPr>
        <p:spPr>
          <a:xfrm>
            <a:off x="5541756" y="4646851"/>
            <a:ext cx="1998955" cy="523220"/>
          </a:xfrm>
          <a:prstGeom prst="rect">
            <a:avLst/>
          </a:prstGeom>
          <a:noFill/>
        </p:spPr>
        <p:txBody>
          <a:bodyPr wrap="square">
            <a:spAutoFit/>
          </a:bodyPr>
          <a:lstStyle/>
          <a:p>
            <a:r>
              <a:rPr lang="zh-CN" altLang="en-US" sz="2800" dirty="0"/>
              <a:t>大规模生产</a:t>
            </a:r>
            <a:endParaRPr lang="zh-CN" altLang="en-US" sz="2800" dirty="0">
              <a:solidFill>
                <a:srgbClr val="FF0000"/>
              </a:solidFill>
            </a:endParaRPr>
          </a:p>
        </p:txBody>
      </p:sp>
      <p:sp>
        <p:nvSpPr>
          <p:cNvPr id="73" name="文本框 72">
            <a:extLst>
              <a:ext uri="{FF2B5EF4-FFF2-40B4-BE49-F238E27FC236}">
                <a16:creationId xmlns:a16="http://schemas.microsoft.com/office/drawing/2014/main" id="{826B62AA-1950-4093-B27D-6668E782E62B}"/>
              </a:ext>
            </a:extLst>
          </p:cNvPr>
          <p:cNvSpPr txBox="1"/>
          <p:nvPr/>
        </p:nvSpPr>
        <p:spPr>
          <a:xfrm>
            <a:off x="7878280" y="4193238"/>
            <a:ext cx="1619866" cy="543136"/>
          </a:xfrm>
          <a:prstGeom prst="rect">
            <a:avLst/>
          </a:prstGeom>
          <a:noFill/>
        </p:spPr>
        <p:txBody>
          <a:bodyPr wrap="square">
            <a:spAutoFit/>
          </a:bodyPr>
          <a:lstStyle/>
          <a:p>
            <a:r>
              <a:rPr lang="zh-CN" altLang="en-US" sz="2800" dirty="0"/>
              <a:t>分工简单</a:t>
            </a:r>
            <a:endParaRPr lang="zh-CN" altLang="en-US" sz="2800" dirty="0">
              <a:solidFill>
                <a:srgbClr val="FF0000"/>
              </a:solidFill>
            </a:endParaRPr>
          </a:p>
        </p:txBody>
      </p:sp>
      <p:sp>
        <p:nvSpPr>
          <p:cNvPr id="77" name="文本框 76">
            <a:extLst>
              <a:ext uri="{FF2B5EF4-FFF2-40B4-BE49-F238E27FC236}">
                <a16:creationId xmlns:a16="http://schemas.microsoft.com/office/drawing/2014/main" id="{F15A884B-DC2A-4528-BDF2-BB079BFC1462}"/>
              </a:ext>
            </a:extLst>
          </p:cNvPr>
          <p:cNvSpPr txBox="1"/>
          <p:nvPr/>
        </p:nvSpPr>
        <p:spPr>
          <a:xfrm>
            <a:off x="7878280" y="4659771"/>
            <a:ext cx="1619866" cy="543136"/>
          </a:xfrm>
          <a:prstGeom prst="rect">
            <a:avLst/>
          </a:prstGeom>
          <a:noFill/>
        </p:spPr>
        <p:txBody>
          <a:bodyPr wrap="square">
            <a:spAutoFit/>
          </a:bodyPr>
          <a:lstStyle/>
          <a:p>
            <a:r>
              <a:rPr lang="zh-CN" altLang="en-US" sz="2800" dirty="0"/>
              <a:t>分工精细</a:t>
            </a:r>
            <a:endParaRPr lang="zh-CN" altLang="en-US" sz="2800" dirty="0">
              <a:solidFill>
                <a:srgbClr val="FF0000"/>
              </a:solidFill>
            </a:endParaRPr>
          </a:p>
        </p:txBody>
      </p:sp>
      <p:sp>
        <p:nvSpPr>
          <p:cNvPr id="78" name="文本框 77">
            <a:extLst>
              <a:ext uri="{FF2B5EF4-FFF2-40B4-BE49-F238E27FC236}">
                <a16:creationId xmlns:a16="http://schemas.microsoft.com/office/drawing/2014/main" id="{F4A4ED7E-A350-4150-97E5-780EF280AA77}"/>
              </a:ext>
            </a:extLst>
          </p:cNvPr>
          <p:cNvSpPr txBox="1"/>
          <p:nvPr/>
        </p:nvSpPr>
        <p:spPr>
          <a:xfrm>
            <a:off x="10019787" y="4159378"/>
            <a:ext cx="1796203" cy="523220"/>
          </a:xfrm>
          <a:prstGeom prst="rect">
            <a:avLst/>
          </a:prstGeom>
          <a:noFill/>
        </p:spPr>
        <p:txBody>
          <a:bodyPr wrap="square">
            <a:spAutoFit/>
          </a:bodyPr>
          <a:lstStyle/>
          <a:p>
            <a:r>
              <a:rPr lang="zh-CN" altLang="en-US" sz="2800" dirty="0"/>
              <a:t>管理松散</a:t>
            </a:r>
            <a:endParaRPr lang="zh-CN" altLang="en-US" sz="2800" dirty="0">
              <a:solidFill>
                <a:srgbClr val="FF0000"/>
              </a:solidFill>
            </a:endParaRPr>
          </a:p>
        </p:txBody>
      </p:sp>
      <p:sp>
        <p:nvSpPr>
          <p:cNvPr id="79" name="文本框 78">
            <a:extLst>
              <a:ext uri="{FF2B5EF4-FFF2-40B4-BE49-F238E27FC236}">
                <a16:creationId xmlns:a16="http://schemas.microsoft.com/office/drawing/2014/main" id="{72F86EC3-C92C-402F-8A15-7C26B0EFD4D1}"/>
              </a:ext>
            </a:extLst>
          </p:cNvPr>
          <p:cNvSpPr txBox="1"/>
          <p:nvPr/>
        </p:nvSpPr>
        <p:spPr>
          <a:xfrm>
            <a:off x="10018682" y="4659790"/>
            <a:ext cx="1796203" cy="523220"/>
          </a:xfrm>
          <a:prstGeom prst="rect">
            <a:avLst/>
          </a:prstGeom>
          <a:noFill/>
        </p:spPr>
        <p:txBody>
          <a:bodyPr wrap="square">
            <a:spAutoFit/>
          </a:bodyPr>
          <a:lstStyle/>
          <a:p>
            <a:r>
              <a:rPr lang="zh-CN" altLang="en-US" sz="2800" dirty="0"/>
              <a:t>制度严格</a:t>
            </a:r>
            <a:endParaRPr lang="zh-CN" altLang="en-US" sz="2800" dirty="0">
              <a:solidFill>
                <a:srgbClr val="FF0000"/>
              </a:solidFill>
            </a:endParaRPr>
          </a:p>
        </p:txBody>
      </p:sp>
      <p:sp>
        <p:nvSpPr>
          <p:cNvPr id="80" name="文本框 79">
            <a:extLst>
              <a:ext uri="{FF2B5EF4-FFF2-40B4-BE49-F238E27FC236}">
                <a16:creationId xmlns:a16="http://schemas.microsoft.com/office/drawing/2014/main" id="{E631CA6E-0652-455F-B08C-74434C293064}"/>
              </a:ext>
            </a:extLst>
          </p:cNvPr>
          <p:cNvSpPr txBox="1"/>
          <p:nvPr/>
        </p:nvSpPr>
        <p:spPr>
          <a:xfrm>
            <a:off x="2178110" y="3115331"/>
            <a:ext cx="1150152" cy="523220"/>
          </a:xfrm>
          <a:prstGeom prst="rect">
            <a:avLst/>
          </a:prstGeom>
          <a:noFill/>
        </p:spPr>
        <p:txBody>
          <a:bodyPr wrap="square">
            <a:spAutoFit/>
          </a:bodyPr>
          <a:lstStyle/>
          <a:p>
            <a:r>
              <a:rPr lang="zh-CN" altLang="en-US" sz="2800" b="1" dirty="0">
                <a:solidFill>
                  <a:schemeClr val="tx1">
                    <a:lumMod val="95000"/>
                    <a:lumOff val="5000"/>
                  </a:schemeClr>
                </a:solidFill>
              </a:rPr>
              <a:t>开端：</a:t>
            </a:r>
          </a:p>
        </p:txBody>
      </p:sp>
      <p:sp>
        <p:nvSpPr>
          <p:cNvPr id="82" name="文本框 81">
            <a:extLst>
              <a:ext uri="{FF2B5EF4-FFF2-40B4-BE49-F238E27FC236}">
                <a16:creationId xmlns:a16="http://schemas.microsoft.com/office/drawing/2014/main" id="{BA254516-4E1B-436D-98FA-B825812D091D}"/>
              </a:ext>
            </a:extLst>
          </p:cNvPr>
          <p:cNvSpPr txBox="1"/>
          <p:nvPr/>
        </p:nvSpPr>
        <p:spPr>
          <a:xfrm>
            <a:off x="3093908" y="3128731"/>
            <a:ext cx="8978824" cy="523220"/>
          </a:xfrm>
          <a:prstGeom prst="rect">
            <a:avLst/>
          </a:prstGeom>
          <a:noFill/>
        </p:spPr>
        <p:txBody>
          <a:bodyPr wrap="square">
            <a:spAutoFit/>
          </a:bodyPr>
          <a:lstStyle/>
          <a:p>
            <a:r>
              <a:rPr lang="en-US" altLang="zh-CN" sz="2800" dirty="0"/>
              <a:t>1771</a:t>
            </a:r>
            <a:r>
              <a:rPr lang="zh-CN" altLang="en-US" sz="2800" dirty="0"/>
              <a:t>年，</a:t>
            </a:r>
            <a:r>
              <a:rPr lang="zh-CN" altLang="en-US" sz="2800" dirty="0">
                <a:solidFill>
                  <a:srgbClr val="FF0000"/>
                </a:solidFill>
              </a:rPr>
              <a:t>阿克莱特</a:t>
            </a:r>
            <a:r>
              <a:rPr lang="zh-CN" altLang="en-US" sz="2800" dirty="0"/>
              <a:t>在曼彻斯特开办了第一家</a:t>
            </a:r>
            <a:r>
              <a:rPr lang="zh-CN" altLang="en-US" sz="2800" dirty="0">
                <a:solidFill>
                  <a:srgbClr val="FF0000"/>
                </a:solidFill>
              </a:rPr>
              <a:t>水力纺纱厂</a:t>
            </a:r>
            <a:r>
              <a:rPr lang="zh-CN" altLang="en-US" sz="2800" dirty="0"/>
              <a:t>。</a:t>
            </a:r>
            <a:endParaRPr lang="zh-CN" altLang="en-US" sz="2800" dirty="0">
              <a:solidFill>
                <a:srgbClr val="FF0000"/>
              </a:solidFill>
            </a:endParaRPr>
          </a:p>
        </p:txBody>
      </p:sp>
      <p:sp>
        <p:nvSpPr>
          <p:cNvPr id="83" name="文本框 82">
            <a:extLst>
              <a:ext uri="{FF2B5EF4-FFF2-40B4-BE49-F238E27FC236}">
                <a16:creationId xmlns:a16="http://schemas.microsoft.com/office/drawing/2014/main" id="{58E29865-EC71-470D-ACD3-A2276CB6BED8}"/>
              </a:ext>
            </a:extLst>
          </p:cNvPr>
          <p:cNvSpPr txBox="1"/>
          <p:nvPr/>
        </p:nvSpPr>
        <p:spPr>
          <a:xfrm>
            <a:off x="404682" y="5251882"/>
            <a:ext cx="1150152" cy="523220"/>
          </a:xfrm>
          <a:prstGeom prst="rect">
            <a:avLst/>
          </a:prstGeom>
          <a:noFill/>
        </p:spPr>
        <p:txBody>
          <a:bodyPr wrap="square">
            <a:spAutoFit/>
          </a:bodyPr>
          <a:lstStyle/>
          <a:p>
            <a:r>
              <a:rPr lang="zh-CN" altLang="en-US" sz="2800" b="1" dirty="0">
                <a:solidFill>
                  <a:schemeClr val="tx1">
                    <a:lumMod val="95000"/>
                    <a:lumOff val="5000"/>
                  </a:schemeClr>
                </a:solidFill>
              </a:rPr>
              <a:t>影响：</a:t>
            </a:r>
          </a:p>
        </p:txBody>
      </p:sp>
      <p:sp>
        <p:nvSpPr>
          <p:cNvPr id="84" name="文本框 83">
            <a:extLst>
              <a:ext uri="{FF2B5EF4-FFF2-40B4-BE49-F238E27FC236}">
                <a16:creationId xmlns:a16="http://schemas.microsoft.com/office/drawing/2014/main" id="{A027A0E3-DFEF-4985-876C-9183E10EB499}"/>
              </a:ext>
            </a:extLst>
          </p:cNvPr>
          <p:cNvSpPr txBox="1"/>
          <p:nvPr/>
        </p:nvSpPr>
        <p:spPr>
          <a:xfrm>
            <a:off x="1540492" y="5250726"/>
            <a:ext cx="9794615" cy="954107"/>
          </a:xfrm>
          <a:prstGeom prst="rect">
            <a:avLst/>
          </a:prstGeom>
          <a:noFill/>
        </p:spPr>
        <p:txBody>
          <a:bodyPr wrap="square">
            <a:spAutoFit/>
          </a:bodyPr>
          <a:lstStyle/>
          <a:p>
            <a:r>
              <a:rPr lang="zh-CN" altLang="en-US" sz="2800" b="1" dirty="0"/>
              <a:t>积极：</a:t>
            </a:r>
            <a:r>
              <a:rPr lang="en-US" altLang="zh-CN" sz="2800" dirty="0"/>
              <a:t>1</a:t>
            </a:r>
            <a:r>
              <a:rPr lang="zh-CN" altLang="en-US" sz="2800" dirty="0"/>
              <a:t>、运用科学的管理方法，</a:t>
            </a:r>
            <a:r>
              <a:rPr lang="zh-CN" altLang="en-US" sz="2800" b="1" u="sng" dirty="0">
                <a:solidFill>
                  <a:srgbClr val="FF0000"/>
                </a:solidFill>
              </a:rPr>
              <a:t>提高生产效率</a:t>
            </a:r>
            <a:r>
              <a:rPr lang="zh-CN" altLang="en-US" sz="2800" dirty="0"/>
              <a:t>和经济效益。</a:t>
            </a:r>
            <a:r>
              <a:rPr lang="en-US" altLang="zh-CN" sz="2800" dirty="0"/>
              <a:t>2</a:t>
            </a:r>
            <a:r>
              <a:rPr lang="zh-CN" altLang="en-US" sz="2800" dirty="0"/>
              <a:t>、有力地</a:t>
            </a:r>
            <a:r>
              <a:rPr lang="zh-CN" altLang="en-US" sz="2800" b="1" u="sng" dirty="0">
                <a:solidFill>
                  <a:srgbClr val="FF0000"/>
                </a:solidFill>
              </a:rPr>
              <a:t>促进经济高速发展</a:t>
            </a:r>
            <a:r>
              <a:rPr lang="zh-CN" altLang="en-US" sz="2800" dirty="0"/>
              <a:t>。</a:t>
            </a:r>
            <a:endParaRPr lang="zh-CN" altLang="en-US" sz="2800" dirty="0">
              <a:solidFill>
                <a:srgbClr val="FF0000"/>
              </a:solidFill>
            </a:endParaRPr>
          </a:p>
        </p:txBody>
      </p:sp>
      <p:sp>
        <p:nvSpPr>
          <p:cNvPr id="85" name="文本框 84">
            <a:extLst>
              <a:ext uri="{FF2B5EF4-FFF2-40B4-BE49-F238E27FC236}">
                <a16:creationId xmlns:a16="http://schemas.microsoft.com/office/drawing/2014/main" id="{EE095BDC-9516-4AEF-8D77-1F97B1A8B6E0}"/>
              </a:ext>
            </a:extLst>
          </p:cNvPr>
          <p:cNvSpPr txBox="1"/>
          <p:nvPr/>
        </p:nvSpPr>
        <p:spPr>
          <a:xfrm>
            <a:off x="1526200" y="6161658"/>
            <a:ext cx="10288685" cy="523220"/>
          </a:xfrm>
          <a:prstGeom prst="rect">
            <a:avLst/>
          </a:prstGeom>
          <a:noFill/>
        </p:spPr>
        <p:txBody>
          <a:bodyPr wrap="square">
            <a:spAutoFit/>
          </a:bodyPr>
          <a:lstStyle/>
          <a:p>
            <a:r>
              <a:rPr lang="zh-CN" altLang="en-US" sz="2800" b="1" dirty="0"/>
              <a:t>消极：</a:t>
            </a:r>
            <a:r>
              <a:rPr lang="zh-CN" altLang="en-US" sz="2800" dirty="0"/>
              <a:t>工厂制诞生初期，对</a:t>
            </a:r>
            <a:r>
              <a:rPr lang="zh-CN" altLang="en-US" sz="2800" b="1" u="sng" dirty="0">
                <a:solidFill>
                  <a:srgbClr val="FF0000"/>
                </a:solidFill>
              </a:rPr>
              <a:t>工人进行了残酷的压榨和剥削</a:t>
            </a:r>
            <a:r>
              <a:rPr lang="zh-CN" altLang="en-US" sz="2800" dirty="0"/>
              <a:t>。</a:t>
            </a:r>
            <a:endParaRPr lang="zh-CN" altLang="en-US" sz="2800" dirty="0">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4870201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arn(inVertic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barn(inVertical)">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arn(inVertical)">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fade">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fade">
                                      <p:cBhvr>
                                        <p:cTn id="92" dur="500"/>
                                        <p:tgtEl>
                                          <p:spTgt spid="7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9"/>
                                        </p:tgtEl>
                                        <p:attrNameLst>
                                          <p:attrName>style.visibility</p:attrName>
                                        </p:attrNameLst>
                                      </p:cBhvr>
                                      <p:to>
                                        <p:strVal val="visible"/>
                                      </p:to>
                                    </p:set>
                                    <p:animEffect transition="in" filter="fade">
                                      <p:cBhvr>
                                        <p:cTn id="102" dur="500"/>
                                        <p:tgtEl>
                                          <p:spTgt spid="7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83"/>
                                        </p:tgtEl>
                                        <p:attrNameLst>
                                          <p:attrName>style.visibility</p:attrName>
                                        </p:attrNameLst>
                                      </p:cBhvr>
                                      <p:to>
                                        <p:strVal val="visible"/>
                                      </p:to>
                                    </p:set>
                                    <p:anim calcmode="lin" valueType="num">
                                      <p:cBhvr additive="base">
                                        <p:cTn id="107" dur="500" fill="hold"/>
                                        <p:tgtEl>
                                          <p:spTgt spid="83"/>
                                        </p:tgtEl>
                                        <p:attrNameLst>
                                          <p:attrName>ppt_x</p:attrName>
                                        </p:attrNameLst>
                                      </p:cBhvr>
                                      <p:tavLst>
                                        <p:tav tm="0">
                                          <p:val>
                                            <p:strVal val="#ppt_x"/>
                                          </p:val>
                                        </p:tav>
                                        <p:tav tm="100000">
                                          <p:val>
                                            <p:strVal val="#ppt_x"/>
                                          </p:val>
                                        </p:tav>
                                      </p:tavLst>
                                    </p:anim>
                                    <p:anim calcmode="lin" valueType="num">
                                      <p:cBhvr additive="base">
                                        <p:cTn id="10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barn(inVertical)">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barn(inVertical)">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0" grpId="0"/>
      <p:bldP spid="59" grpId="0"/>
      <p:bldP spid="61" grpId="0"/>
      <p:bldP spid="62" grpId="0"/>
      <p:bldP spid="71" grpId="0"/>
      <p:bldP spid="73" grpId="0"/>
      <p:bldP spid="77" grpId="0"/>
      <p:bldP spid="78" grpId="0"/>
      <p:bldP spid="79" grpId="0"/>
      <p:bldP spid="80" grpId="0"/>
      <p:bldP spid="82" grpId="0"/>
      <p:bldP spid="83" grpId="0"/>
      <p:bldP spid="84"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70" y="139148"/>
            <a:ext cx="6669156"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第一次工业革命：过程（动力革命）</a:t>
            </a:r>
          </a:p>
        </p:txBody>
      </p:sp>
      <p:pic>
        <p:nvPicPr>
          <p:cNvPr id="24" name="Picture 2">
            <a:extLst>
              <a:ext uri="{FF2B5EF4-FFF2-40B4-BE49-F238E27FC236}">
                <a16:creationId xmlns:a16="http://schemas.microsoft.com/office/drawing/2014/main" id="{EA2B8F3B-458E-4B95-B0C5-C8445557F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56" y="1014829"/>
            <a:ext cx="4780987" cy="3060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图片 25" descr="C:/Users/ADMINI~1/AppData/Local/Temp/kaimatting_20200228120317/output_20200228120358..pngoutput_20200228120358.">
            <a:extLst>
              <a:ext uri="{FF2B5EF4-FFF2-40B4-BE49-F238E27FC236}">
                <a16:creationId xmlns:a16="http://schemas.microsoft.com/office/drawing/2014/main" id="{326E4114-EE96-479D-8BC7-D1A174D2E205}"/>
              </a:ext>
            </a:extLst>
          </p:cNvPr>
          <p:cNvPicPr>
            <a:picLocks noChangeAspect="1"/>
          </p:cNvPicPr>
          <p:nvPr/>
        </p:nvPicPr>
        <p:blipFill>
          <a:blip r:embed="rId5"/>
          <a:srcRect t="1107"/>
          <a:stretch>
            <a:fillRect/>
          </a:stretch>
        </p:blipFill>
        <p:spPr>
          <a:xfrm>
            <a:off x="5343663" y="1014830"/>
            <a:ext cx="3382893" cy="3116302"/>
          </a:xfrm>
          <a:prstGeom prst="rect">
            <a:avLst/>
          </a:prstGeom>
        </p:spPr>
      </p:pic>
      <p:pic>
        <p:nvPicPr>
          <p:cNvPr id="27" name="图片 26" descr="C:/Users/ADMINI~1/AppData/Local/Temp/kaimatting_20200228131707/output_20200228131720..pngoutput_20200228131720.">
            <a:extLst>
              <a:ext uri="{FF2B5EF4-FFF2-40B4-BE49-F238E27FC236}">
                <a16:creationId xmlns:a16="http://schemas.microsoft.com/office/drawing/2014/main" id="{2FBADD23-26FE-41F0-94D8-817B855BC12A}"/>
              </a:ext>
            </a:extLst>
          </p:cNvPr>
          <p:cNvPicPr>
            <a:picLocks noChangeAspect="1"/>
          </p:cNvPicPr>
          <p:nvPr/>
        </p:nvPicPr>
        <p:blipFill>
          <a:blip r:embed="rId6"/>
          <a:srcRect l="42030"/>
          <a:stretch>
            <a:fillRect/>
          </a:stretch>
        </p:blipFill>
        <p:spPr>
          <a:xfrm>
            <a:off x="8925338" y="963065"/>
            <a:ext cx="2958548" cy="3163743"/>
          </a:xfrm>
          <a:prstGeom prst="rect">
            <a:avLst/>
          </a:prstGeom>
        </p:spPr>
      </p:pic>
      <p:grpSp>
        <p:nvGrpSpPr>
          <p:cNvPr id="28" name="组合 27">
            <a:extLst>
              <a:ext uri="{FF2B5EF4-FFF2-40B4-BE49-F238E27FC236}">
                <a16:creationId xmlns:a16="http://schemas.microsoft.com/office/drawing/2014/main" id="{CB4B01B8-5E6A-4BFF-AAD1-6548030F45A7}"/>
              </a:ext>
            </a:extLst>
          </p:cNvPr>
          <p:cNvGrpSpPr/>
          <p:nvPr/>
        </p:nvGrpSpPr>
        <p:grpSpPr>
          <a:xfrm>
            <a:off x="1192696" y="4196325"/>
            <a:ext cx="1717971" cy="668829"/>
            <a:chOff x="452070" y="1020823"/>
            <a:chExt cx="1717971" cy="668829"/>
          </a:xfrm>
        </p:grpSpPr>
        <p:pic>
          <p:nvPicPr>
            <p:cNvPr id="29" name="图片 28">
              <a:extLst>
                <a:ext uri="{FF2B5EF4-FFF2-40B4-BE49-F238E27FC236}">
                  <a16:creationId xmlns:a16="http://schemas.microsoft.com/office/drawing/2014/main" id="{7240EE83-C7AC-439D-B587-C645615FA7DE}"/>
                </a:ext>
              </a:extLst>
            </p:cNvPr>
            <p:cNvPicPr>
              <a:picLocks noChangeAspect="1"/>
            </p:cNvPicPr>
            <p:nvPr/>
          </p:nvPicPr>
          <p:blipFill>
            <a:blip r:embed="rId7"/>
            <a:stretch>
              <a:fillRect/>
            </a:stretch>
          </p:blipFill>
          <p:spPr>
            <a:xfrm>
              <a:off x="452070" y="1020823"/>
              <a:ext cx="1717971" cy="668829"/>
            </a:xfrm>
            <a:prstGeom prst="rect">
              <a:avLst/>
            </a:prstGeom>
            <a:effectLst>
              <a:outerShdw blurRad="50800" dist="38100" dir="2700000" algn="tl" rotWithShape="0">
                <a:prstClr val="black">
                  <a:alpha val="40000"/>
                </a:prstClr>
              </a:outerShdw>
            </a:effectLst>
          </p:spPr>
        </p:pic>
        <p:sp>
          <p:nvSpPr>
            <p:cNvPr id="30" name="文本框 29">
              <a:extLst>
                <a:ext uri="{FF2B5EF4-FFF2-40B4-BE49-F238E27FC236}">
                  <a16:creationId xmlns:a16="http://schemas.microsoft.com/office/drawing/2014/main" id="{FE1D5EEC-8271-4099-B26D-54F741DFF193}"/>
                </a:ext>
              </a:extLst>
            </p:cNvPr>
            <p:cNvSpPr txBox="1"/>
            <p:nvPr/>
          </p:nvSpPr>
          <p:spPr>
            <a:xfrm>
              <a:off x="492434" y="1116737"/>
              <a:ext cx="1647790"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动力革命</a:t>
              </a:r>
            </a:p>
          </p:txBody>
        </p:sp>
      </p:grpSp>
      <p:sp>
        <p:nvSpPr>
          <p:cNvPr id="31" name="文本框 30">
            <a:extLst>
              <a:ext uri="{FF2B5EF4-FFF2-40B4-BE49-F238E27FC236}">
                <a16:creationId xmlns:a16="http://schemas.microsoft.com/office/drawing/2014/main" id="{F305B524-B168-4482-84FF-2FA36C60347F}"/>
              </a:ext>
            </a:extLst>
          </p:cNvPr>
          <p:cNvSpPr txBox="1"/>
          <p:nvPr/>
        </p:nvSpPr>
        <p:spPr>
          <a:xfrm>
            <a:off x="1192696" y="5007157"/>
            <a:ext cx="1150152" cy="523220"/>
          </a:xfrm>
          <a:prstGeom prst="rect">
            <a:avLst/>
          </a:prstGeom>
          <a:noFill/>
        </p:spPr>
        <p:txBody>
          <a:bodyPr wrap="square">
            <a:spAutoFit/>
          </a:bodyPr>
          <a:lstStyle/>
          <a:p>
            <a:r>
              <a:rPr lang="zh-CN" altLang="en-US" sz="2800" b="1" dirty="0">
                <a:solidFill>
                  <a:schemeClr val="tx1">
                    <a:lumMod val="95000"/>
                    <a:lumOff val="5000"/>
                  </a:schemeClr>
                </a:solidFill>
              </a:rPr>
              <a:t>概况：</a:t>
            </a:r>
          </a:p>
        </p:txBody>
      </p:sp>
      <p:sp>
        <p:nvSpPr>
          <p:cNvPr id="32" name="文本框 31">
            <a:extLst>
              <a:ext uri="{FF2B5EF4-FFF2-40B4-BE49-F238E27FC236}">
                <a16:creationId xmlns:a16="http://schemas.microsoft.com/office/drawing/2014/main" id="{A2E3586E-F9AA-4463-AF10-717D8F2FEA47}"/>
              </a:ext>
            </a:extLst>
          </p:cNvPr>
          <p:cNvSpPr txBox="1"/>
          <p:nvPr/>
        </p:nvSpPr>
        <p:spPr>
          <a:xfrm>
            <a:off x="2111678" y="4989575"/>
            <a:ext cx="8523857" cy="954107"/>
          </a:xfrm>
          <a:prstGeom prst="rect">
            <a:avLst/>
          </a:prstGeom>
          <a:noFill/>
        </p:spPr>
        <p:txBody>
          <a:bodyPr wrap="square">
            <a:spAutoFit/>
          </a:bodyPr>
          <a:lstStyle/>
          <a:p>
            <a:r>
              <a:rPr lang="en-US" altLang="zh-CN" sz="2800" dirty="0">
                <a:solidFill>
                  <a:srgbClr val="FF0000"/>
                </a:solidFill>
              </a:rPr>
              <a:t>1782</a:t>
            </a:r>
            <a:r>
              <a:rPr lang="zh-CN" altLang="en-US" sz="2800" dirty="0">
                <a:solidFill>
                  <a:srgbClr val="FF0000"/>
                </a:solidFill>
              </a:rPr>
              <a:t>年</a:t>
            </a:r>
            <a:r>
              <a:rPr lang="zh-CN" altLang="en-US" sz="2800" dirty="0"/>
              <a:t>，瓦特试制出“复动式蒸汽机”。</a:t>
            </a:r>
            <a:r>
              <a:rPr lang="zh-CN" altLang="en-US" sz="2400" dirty="0">
                <a:solidFill>
                  <a:srgbClr val="FF0000"/>
                </a:solidFill>
                <a:latin typeface="楷体" panose="02010609060101010101" pitchFamily="49" charset="-122"/>
                <a:ea typeface="楷体" panose="02010609060101010101" pitchFamily="49" charset="-122"/>
              </a:rPr>
              <a:t>（万能蒸汽机）</a:t>
            </a:r>
            <a:endParaRPr lang="en-US" altLang="zh-CN" sz="2400" dirty="0">
              <a:solidFill>
                <a:srgbClr val="FF0000"/>
              </a:solidFill>
              <a:latin typeface="楷体" panose="02010609060101010101" pitchFamily="49" charset="-122"/>
              <a:ea typeface="楷体" panose="02010609060101010101" pitchFamily="49" charset="-122"/>
            </a:endParaRPr>
          </a:p>
          <a:p>
            <a:r>
              <a:rPr lang="en-US" altLang="zh-CN" sz="2800" dirty="0"/>
              <a:t>1785</a:t>
            </a:r>
            <a:r>
              <a:rPr lang="zh-CN" altLang="en-US" sz="2800" dirty="0"/>
              <a:t>年，改进的瓦特蒸汽机开始在</a:t>
            </a:r>
            <a:r>
              <a:rPr lang="zh-CN" altLang="en-US" sz="2800" dirty="0">
                <a:solidFill>
                  <a:srgbClr val="FF0000"/>
                </a:solidFill>
              </a:rPr>
              <a:t>棉纺织工厂</a:t>
            </a:r>
            <a:r>
              <a:rPr lang="zh-CN" altLang="en-US" sz="2800" dirty="0"/>
              <a:t>使用。</a:t>
            </a:r>
          </a:p>
        </p:txBody>
      </p:sp>
      <p:sp>
        <p:nvSpPr>
          <p:cNvPr id="33" name="文本框 32">
            <a:extLst>
              <a:ext uri="{FF2B5EF4-FFF2-40B4-BE49-F238E27FC236}">
                <a16:creationId xmlns:a16="http://schemas.microsoft.com/office/drawing/2014/main" id="{5EB1BA48-2E8E-4534-AD78-4943D13DAFB3}"/>
              </a:ext>
            </a:extLst>
          </p:cNvPr>
          <p:cNvSpPr txBox="1"/>
          <p:nvPr/>
        </p:nvSpPr>
        <p:spPr>
          <a:xfrm>
            <a:off x="2975220" y="4302700"/>
            <a:ext cx="1150152" cy="523220"/>
          </a:xfrm>
          <a:prstGeom prst="rect">
            <a:avLst/>
          </a:prstGeom>
          <a:noFill/>
        </p:spPr>
        <p:txBody>
          <a:bodyPr wrap="square">
            <a:spAutoFit/>
          </a:bodyPr>
          <a:lstStyle/>
          <a:p>
            <a:r>
              <a:rPr lang="zh-CN" altLang="en-US" sz="2800" b="1" dirty="0">
                <a:solidFill>
                  <a:schemeClr val="tx1">
                    <a:lumMod val="95000"/>
                    <a:lumOff val="5000"/>
                  </a:schemeClr>
                </a:solidFill>
              </a:rPr>
              <a:t>变化：</a:t>
            </a:r>
          </a:p>
        </p:txBody>
      </p:sp>
      <p:sp>
        <p:nvSpPr>
          <p:cNvPr id="34" name="文本框 33">
            <a:extLst>
              <a:ext uri="{FF2B5EF4-FFF2-40B4-BE49-F238E27FC236}">
                <a16:creationId xmlns:a16="http://schemas.microsoft.com/office/drawing/2014/main" id="{C2AA6028-DD04-419B-8F8A-1D5EE679063E}"/>
              </a:ext>
            </a:extLst>
          </p:cNvPr>
          <p:cNvSpPr txBox="1"/>
          <p:nvPr/>
        </p:nvSpPr>
        <p:spPr>
          <a:xfrm>
            <a:off x="4012611" y="4273269"/>
            <a:ext cx="4721992" cy="523220"/>
          </a:xfrm>
          <a:prstGeom prst="rect">
            <a:avLst/>
          </a:prstGeom>
          <a:noFill/>
        </p:spPr>
        <p:txBody>
          <a:bodyPr wrap="square">
            <a:spAutoFit/>
          </a:bodyPr>
          <a:lstStyle/>
          <a:p>
            <a:r>
              <a:rPr lang="zh-CN" altLang="en-US" sz="2800" dirty="0"/>
              <a:t>畜力、风力、水力等自然力</a:t>
            </a:r>
            <a:endParaRPr lang="zh-CN" altLang="en-US" sz="2800" dirty="0">
              <a:solidFill>
                <a:srgbClr val="FF0000"/>
              </a:solidFill>
            </a:endParaRPr>
          </a:p>
        </p:txBody>
      </p:sp>
      <p:grpSp>
        <p:nvGrpSpPr>
          <p:cNvPr id="35" name="组合 34">
            <a:extLst>
              <a:ext uri="{FF2B5EF4-FFF2-40B4-BE49-F238E27FC236}">
                <a16:creationId xmlns:a16="http://schemas.microsoft.com/office/drawing/2014/main" id="{978BE134-8546-44C6-9A29-DCA088FF7D5D}"/>
              </a:ext>
            </a:extLst>
          </p:cNvPr>
          <p:cNvGrpSpPr/>
          <p:nvPr/>
        </p:nvGrpSpPr>
        <p:grpSpPr>
          <a:xfrm>
            <a:off x="8557762" y="4290277"/>
            <a:ext cx="2693335" cy="523220"/>
            <a:chOff x="4795792" y="3032019"/>
            <a:chExt cx="2693335" cy="523220"/>
          </a:xfrm>
        </p:grpSpPr>
        <p:cxnSp>
          <p:nvCxnSpPr>
            <p:cNvPr id="36" name="直接箭头连接符 35">
              <a:extLst>
                <a:ext uri="{FF2B5EF4-FFF2-40B4-BE49-F238E27FC236}">
                  <a16:creationId xmlns:a16="http://schemas.microsoft.com/office/drawing/2014/main" id="{2219F77F-014D-40F8-BC0F-8D87A9F34F9B}"/>
                </a:ext>
              </a:extLst>
            </p:cNvPr>
            <p:cNvCxnSpPr>
              <a:cxnSpLocks/>
            </p:cNvCxnSpPr>
            <p:nvPr/>
          </p:nvCxnSpPr>
          <p:spPr>
            <a:xfrm>
              <a:off x="4795792" y="3301976"/>
              <a:ext cx="856423"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4315048E-D2DD-48BD-AFB0-8EBC7A2F7A03}"/>
                </a:ext>
              </a:extLst>
            </p:cNvPr>
            <p:cNvSpPr txBox="1"/>
            <p:nvPr/>
          </p:nvSpPr>
          <p:spPr>
            <a:xfrm>
              <a:off x="5680659" y="3032019"/>
              <a:ext cx="1808468" cy="523220"/>
            </a:xfrm>
            <a:prstGeom prst="rect">
              <a:avLst/>
            </a:prstGeom>
            <a:noFill/>
          </p:spPr>
          <p:txBody>
            <a:bodyPr wrap="square">
              <a:spAutoFit/>
            </a:bodyPr>
            <a:lstStyle/>
            <a:p>
              <a:r>
                <a:rPr lang="zh-CN" altLang="en-US" sz="2800" b="1" dirty="0">
                  <a:solidFill>
                    <a:srgbClr val="FF0000"/>
                  </a:solidFill>
                </a:rPr>
                <a:t>蒸汽动力</a:t>
              </a:r>
            </a:p>
          </p:txBody>
        </p:sp>
      </p:grpSp>
      <p:grpSp>
        <p:nvGrpSpPr>
          <p:cNvPr id="39" name="组合 38">
            <a:extLst>
              <a:ext uri="{FF2B5EF4-FFF2-40B4-BE49-F238E27FC236}">
                <a16:creationId xmlns:a16="http://schemas.microsoft.com/office/drawing/2014/main" id="{DCDF63E7-4638-426C-B02E-60E99FD449B9}"/>
              </a:ext>
            </a:extLst>
          </p:cNvPr>
          <p:cNvGrpSpPr/>
          <p:nvPr/>
        </p:nvGrpSpPr>
        <p:grpSpPr>
          <a:xfrm>
            <a:off x="1739955" y="6049755"/>
            <a:ext cx="8498480" cy="501173"/>
            <a:chOff x="1103323" y="5075889"/>
            <a:chExt cx="8498480" cy="501173"/>
          </a:xfrm>
          <a:solidFill>
            <a:srgbClr val="5A3135"/>
          </a:solidFill>
        </p:grpSpPr>
        <p:grpSp>
          <p:nvGrpSpPr>
            <p:cNvPr id="40" name="组合 39">
              <a:extLst>
                <a:ext uri="{FF2B5EF4-FFF2-40B4-BE49-F238E27FC236}">
                  <a16:creationId xmlns:a16="http://schemas.microsoft.com/office/drawing/2014/main" id="{AB71D77E-00AD-4744-92E3-EE215712A1A1}"/>
                </a:ext>
              </a:extLst>
            </p:cNvPr>
            <p:cNvGrpSpPr/>
            <p:nvPr/>
          </p:nvGrpSpPr>
          <p:grpSpPr bwMode="auto">
            <a:xfrm>
              <a:off x="1103323" y="5075889"/>
              <a:ext cx="2105168" cy="482824"/>
              <a:chOff x="709357" y="2912106"/>
              <a:chExt cx="2149210" cy="459511"/>
            </a:xfrm>
            <a:grpFill/>
            <a:effectLst>
              <a:outerShdw blurRad="50800" dist="38100" dir="2700000" algn="tl" rotWithShape="0">
                <a:prstClr val="black">
                  <a:alpha val="40000"/>
                </a:prstClr>
              </a:outerShdw>
            </a:effectLst>
          </p:grpSpPr>
          <p:sp>
            <p:nvSpPr>
              <p:cNvPr id="44" name="Freeform 60">
                <a:extLst>
                  <a:ext uri="{FF2B5EF4-FFF2-40B4-BE49-F238E27FC236}">
                    <a16:creationId xmlns:a16="http://schemas.microsoft.com/office/drawing/2014/main" id="{E4F54CD9-E5D9-4B44-B5FC-1C87ED7B3DEC}"/>
                  </a:ext>
                </a:extLst>
              </p:cNvPr>
              <p:cNvSpPr>
                <a:spLocks noChangeArrowheads="1"/>
              </p:cNvSpPr>
              <p:nvPr/>
            </p:nvSpPr>
            <p:spPr bwMode="auto">
              <a:xfrm>
                <a:off x="709357" y="2929559"/>
                <a:ext cx="439654" cy="423108"/>
              </a:xfrm>
              <a:custGeom>
                <a:avLst/>
                <a:gdLst>
                  <a:gd name="T0" fmla="*/ 2147483647 w 437"/>
                  <a:gd name="T1" fmla="*/ 2147483647 h 470"/>
                  <a:gd name="T2" fmla="*/ 2147483647 w 437"/>
                  <a:gd name="T3" fmla="*/ 2147483647 h 470"/>
                  <a:gd name="T4" fmla="*/ 2147483647 w 437"/>
                  <a:gd name="T5" fmla="*/ 2147483647 h 470"/>
                  <a:gd name="T6" fmla="*/ 2147483647 w 437"/>
                  <a:gd name="T7" fmla="*/ 2147483647 h 470"/>
                  <a:gd name="T8" fmla="*/ 2147483647 w 437"/>
                  <a:gd name="T9" fmla="*/ 2147483647 h 470"/>
                  <a:gd name="T10" fmla="*/ 2147483647 w 437"/>
                  <a:gd name="T11" fmla="*/ 2147483647 h 470"/>
                  <a:gd name="T12" fmla="*/ 2147483647 w 437"/>
                  <a:gd name="T13" fmla="*/ 2147483647 h 470"/>
                  <a:gd name="T14" fmla="*/ 2147483647 w 437"/>
                  <a:gd name="T15" fmla="*/ 2147483647 h 470"/>
                  <a:gd name="T16" fmla="*/ 2147483647 w 437"/>
                  <a:gd name="T17" fmla="*/ 2147483647 h 470"/>
                  <a:gd name="T18" fmla="*/ 2147483647 w 437"/>
                  <a:gd name="T19" fmla="*/ 2147483647 h 470"/>
                  <a:gd name="T20" fmla="*/ 2147483647 w 437"/>
                  <a:gd name="T21" fmla="*/ 2147483647 h 470"/>
                  <a:gd name="T22" fmla="*/ 2147483647 w 437"/>
                  <a:gd name="T23" fmla="*/ 2147483647 h 470"/>
                  <a:gd name="T24" fmla="*/ 2147483647 w 437"/>
                  <a:gd name="T25" fmla="*/ 2147483647 h 470"/>
                  <a:gd name="T26" fmla="*/ 2147483647 w 437"/>
                  <a:gd name="T27" fmla="*/ 2147483647 h 470"/>
                  <a:gd name="T28" fmla="*/ 2147483647 w 437"/>
                  <a:gd name="T29" fmla="*/ 2147483647 h 470"/>
                  <a:gd name="T30" fmla="*/ 2147483647 w 437"/>
                  <a:gd name="T31" fmla="*/ 2147483647 h 470"/>
                  <a:gd name="T32" fmla="*/ 2147483647 w 437"/>
                  <a:gd name="T33" fmla="*/ 2147483647 h 470"/>
                  <a:gd name="T34" fmla="*/ 2147483647 w 437"/>
                  <a:gd name="T35" fmla="*/ 2147483647 h 470"/>
                  <a:gd name="T36" fmla="*/ 2147483647 w 437"/>
                  <a:gd name="T37" fmla="*/ 2147483647 h 470"/>
                  <a:gd name="T38" fmla="*/ 2147483647 w 437"/>
                  <a:gd name="T39" fmla="*/ 2147483647 h 470"/>
                  <a:gd name="T40" fmla="*/ 2147483647 w 437"/>
                  <a:gd name="T41" fmla="*/ 2147483647 h 470"/>
                  <a:gd name="T42" fmla="*/ 2147483647 w 437"/>
                  <a:gd name="T43" fmla="*/ 2147483647 h 470"/>
                  <a:gd name="T44" fmla="*/ 0 w 437"/>
                  <a:gd name="T45" fmla="*/ 2147483647 h 470"/>
                  <a:gd name="T46" fmla="*/ 0 w 437"/>
                  <a:gd name="T47" fmla="*/ 2147483647 h 470"/>
                  <a:gd name="T48" fmla="*/ 2147483647 w 437"/>
                  <a:gd name="T49" fmla="*/ 2147483647 h 470"/>
                  <a:gd name="T50" fmla="*/ 2147483647 w 437"/>
                  <a:gd name="T51" fmla="*/ 2147483647 h 470"/>
                  <a:gd name="T52" fmla="*/ 2147483647 w 437"/>
                  <a:gd name="T53" fmla="*/ 2147483647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w="9525">
                <a:noFill/>
                <a:round/>
              </a:ln>
            </p:spPr>
            <p:txBody>
              <a:bodyPr lIns="51435" tIns="25718" rIns="51435" bIns="25718"/>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800" dirty="0">
                  <a:latin typeface="微软雅黑" panose="020B0503020204020204" pitchFamily="34" charset="-122"/>
                  <a:ea typeface="微软雅黑" panose="020B0503020204020204" pitchFamily="34" charset="-122"/>
                </a:endParaRPr>
              </a:p>
            </p:txBody>
          </p:sp>
          <p:sp>
            <p:nvSpPr>
              <p:cNvPr id="45" name="圆角矩形 54">
                <a:extLst>
                  <a:ext uri="{FF2B5EF4-FFF2-40B4-BE49-F238E27FC236}">
                    <a16:creationId xmlns:a16="http://schemas.microsoft.com/office/drawing/2014/main" id="{B213FC76-18EB-4CCD-A859-E669B07C5DB6}"/>
                  </a:ext>
                </a:extLst>
              </p:cNvPr>
              <p:cNvSpPr/>
              <p:nvPr/>
            </p:nvSpPr>
            <p:spPr>
              <a:xfrm>
                <a:off x="1202138" y="2912106"/>
                <a:ext cx="1656429" cy="459511"/>
              </a:xfrm>
              <a:prstGeom prst="roundRect">
                <a:avLst>
                  <a:gd name="adj" fmla="val 99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zh-CN" altLang="en-US" sz="2600" b="1"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pitchFamily="34" charset="-122"/>
                  </a:rPr>
                  <a:t>问题探究</a:t>
                </a:r>
              </a:p>
            </p:txBody>
          </p:sp>
          <p:sp>
            <p:nvSpPr>
              <p:cNvPr id="48" name="等腰三角形 47">
                <a:extLst>
                  <a:ext uri="{FF2B5EF4-FFF2-40B4-BE49-F238E27FC236}">
                    <a16:creationId xmlns:a16="http://schemas.microsoft.com/office/drawing/2014/main" id="{9DEF85A0-C7CB-432B-91A8-85311C6F38D0}"/>
                  </a:ext>
                </a:extLst>
              </p:cNvPr>
              <p:cNvSpPr/>
              <p:nvPr/>
            </p:nvSpPr>
            <p:spPr>
              <a:xfrm rot="16200000">
                <a:off x="1146280" y="3074026"/>
                <a:ext cx="56400" cy="1134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sz="2800" noProof="1">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43" name="文本框 86">
              <a:extLst>
                <a:ext uri="{FF2B5EF4-FFF2-40B4-BE49-F238E27FC236}">
                  <a16:creationId xmlns:a16="http://schemas.microsoft.com/office/drawing/2014/main" id="{3291202E-0F53-4437-B25F-B4FB2BB0D317}"/>
                </a:ext>
              </a:extLst>
            </p:cNvPr>
            <p:cNvSpPr txBox="1"/>
            <p:nvPr/>
          </p:nvSpPr>
          <p:spPr>
            <a:xfrm>
              <a:off x="3361525" y="5094237"/>
              <a:ext cx="6240278" cy="482825"/>
            </a:xfrm>
            <a:prstGeom prst="rect">
              <a:avLst/>
            </a:prstGeom>
            <a:noFill/>
            <a:ln>
              <a:noFill/>
            </a:ln>
          </p:spPr>
          <p:txBody>
            <a:bodyPr wrap="square" lIns="51435" tIns="25718" rIns="51435" bIns="2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pPr>
              <a:r>
                <a:rPr lang="zh-CN" altLang="en-US" sz="2800" b="1" dirty="0">
                  <a:solidFill>
                    <a:srgbClr val="5A3135"/>
                  </a:solidFill>
                  <a:latin typeface="微软雅黑" panose="020B0503020204020204" pitchFamily="34" charset="-122"/>
                  <a:ea typeface="微软雅黑" panose="020B0503020204020204" pitchFamily="34" charset="-122"/>
                </a:rPr>
                <a:t>瓦特是历史上发明蒸汽机的第一人吗？</a:t>
              </a:r>
              <a:endParaRPr lang="en-US" altLang="zh-CN" sz="2800" b="1" dirty="0">
                <a:solidFill>
                  <a:srgbClr val="5A3135"/>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78076250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arn(inVertic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animEffect transition="in" filter="barn(inVertical)">
                                      <p:cBhvr>
                                        <p:cTn id="43" dur="500"/>
                                        <p:tgtEl>
                                          <p:spTgt spid="3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2">
                                            <p:txEl>
                                              <p:pRg st="1" end="1"/>
                                            </p:txEl>
                                          </p:spTgt>
                                        </p:tgtEl>
                                        <p:attrNameLst>
                                          <p:attrName>style.visibility</p:attrName>
                                        </p:attrNameLst>
                                      </p:cBhvr>
                                      <p:to>
                                        <p:strVal val="visible"/>
                                      </p:to>
                                    </p:set>
                                    <p:animEffect transition="in" filter="barn(inVertical)">
                                      <p:cBhvr>
                                        <p:cTn id="48" dur="500"/>
                                        <p:tgtEl>
                                          <p:spTgt spid="32">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889552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第一次工业革命：过程（动力革命）</a:t>
            </a:r>
          </a:p>
        </p:txBody>
      </p:sp>
      <p:sp>
        <p:nvSpPr>
          <p:cNvPr id="26" name="矩形 25">
            <a:extLst>
              <a:ext uri="{FF2B5EF4-FFF2-40B4-BE49-F238E27FC236}">
                <a16:creationId xmlns:a16="http://schemas.microsoft.com/office/drawing/2014/main" id="{3C2927F4-84ED-460F-831F-EDDDE95C808E}"/>
              </a:ext>
            </a:extLst>
          </p:cNvPr>
          <p:cNvSpPr/>
          <p:nvPr/>
        </p:nvSpPr>
        <p:spPr>
          <a:xfrm>
            <a:off x="417445" y="875682"/>
            <a:ext cx="11430002" cy="1092268"/>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700" dirty="0">
                <a:solidFill>
                  <a:schemeClr val="tx1"/>
                </a:solidFill>
                <a:latin typeface="楷体" panose="02010609060101010101" pitchFamily="49" charset="-122"/>
                <a:ea typeface="楷体" panose="02010609060101010101" pitchFamily="49" charset="-122"/>
              </a:rPr>
              <a:t>  “它利用热能为机械提供动力，</a:t>
            </a:r>
            <a:r>
              <a:rPr lang="zh-CN" altLang="en-US" sz="2700" dirty="0">
                <a:solidFill>
                  <a:srgbClr val="FF0000"/>
                </a:solidFill>
                <a:latin typeface="楷体" panose="02010609060101010101" pitchFamily="49" charset="-122"/>
                <a:ea typeface="楷体" panose="02010609060101010101" pitchFamily="49" charset="-122"/>
              </a:rPr>
              <a:t>结束了</a:t>
            </a:r>
            <a:r>
              <a:rPr lang="zh-CN" altLang="en-US" sz="2700" dirty="0">
                <a:solidFill>
                  <a:schemeClr val="tx1"/>
                </a:solidFill>
                <a:latin typeface="楷体" panose="02010609060101010101" pitchFamily="49" charset="-122"/>
                <a:ea typeface="楷体" panose="02010609060101010101" pitchFamily="49" charset="-122"/>
              </a:rPr>
              <a:t>人类对畜力、风力和水力的由来已久</a:t>
            </a:r>
            <a:r>
              <a:rPr lang="zh-CN" altLang="en-US" sz="2700" dirty="0">
                <a:solidFill>
                  <a:srgbClr val="FF0000"/>
                </a:solidFill>
                <a:latin typeface="楷体" panose="02010609060101010101" pitchFamily="49" charset="-122"/>
                <a:ea typeface="楷体" panose="02010609060101010101" pitchFamily="49" charset="-122"/>
              </a:rPr>
              <a:t>的依赖</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开启一个</a:t>
            </a:r>
            <a:r>
              <a:rPr lang="zh-CN" altLang="en-US" sz="2700" dirty="0">
                <a:solidFill>
                  <a:srgbClr val="FF0000"/>
                </a:solidFill>
                <a:latin typeface="楷体" panose="02010609060101010101" pitchFamily="49" charset="-122"/>
                <a:ea typeface="楷体" panose="02010609060101010101" pitchFamily="49" charset="-122"/>
              </a:rPr>
              <a:t>生产力飞跃</a:t>
            </a:r>
            <a:r>
              <a:rPr lang="zh-CN" altLang="en-US" sz="2700" dirty="0">
                <a:solidFill>
                  <a:schemeClr val="tx1"/>
                </a:solidFill>
                <a:latin typeface="楷体" panose="02010609060101010101" pitchFamily="49" charset="-122"/>
                <a:ea typeface="楷体" panose="02010609060101010101" pitchFamily="49" charset="-122"/>
              </a:rPr>
              <a:t>的</a:t>
            </a:r>
            <a:r>
              <a:rPr lang="zh-CN" altLang="en-US" sz="2700" dirty="0">
                <a:solidFill>
                  <a:srgbClr val="FF0000"/>
                </a:solidFill>
                <a:latin typeface="楷体" panose="02010609060101010101" pitchFamily="49" charset="-122"/>
                <a:ea typeface="楷体" panose="02010609060101010101" pitchFamily="49" charset="-122"/>
              </a:rPr>
              <a:t>新时代</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全球通史</a:t>
            </a:r>
            <a:r>
              <a:rPr lang="en-US" altLang="zh-CN" sz="2700" dirty="0">
                <a:solidFill>
                  <a:schemeClr val="tx1"/>
                </a:solidFill>
                <a:latin typeface="楷体" panose="02010609060101010101" pitchFamily="49" charset="-122"/>
                <a:ea typeface="楷体" panose="02010609060101010101" pitchFamily="49" charset="-122"/>
              </a:rPr>
              <a:t>》</a:t>
            </a:r>
            <a:endParaRPr lang="zh-CN" altLang="en-US" sz="2700" dirty="0">
              <a:solidFill>
                <a:schemeClr val="tx1"/>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8BCC72CA-C8F2-4B0C-8CEA-B66476D42415}"/>
              </a:ext>
            </a:extLst>
          </p:cNvPr>
          <p:cNvGrpSpPr/>
          <p:nvPr/>
        </p:nvGrpSpPr>
        <p:grpSpPr>
          <a:xfrm>
            <a:off x="427384" y="2063633"/>
            <a:ext cx="3965712" cy="2193877"/>
            <a:chOff x="467140" y="2636540"/>
            <a:chExt cx="4623957" cy="3077150"/>
          </a:xfrm>
        </p:grpSpPr>
        <p:pic>
          <p:nvPicPr>
            <p:cNvPr id="28" name="图片 27">
              <a:extLst>
                <a:ext uri="{FF2B5EF4-FFF2-40B4-BE49-F238E27FC236}">
                  <a16:creationId xmlns:a16="http://schemas.microsoft.com/office/drawing/2014/main" id="{366775FC-3018-405F-824A-7F5E43D24584}"/>
                </a:ext>
              </a:extLst>
            </p:cNvPr>
            <p:cNvPicPr>
              <a:picLocks noChangeAspect="1"/>
            </p:cNvPicPr>
            <p:nvPr/>
          </p:nvPicPr>
          <p:blipFill>
            <a:blip r:embed="rId4"/>
            <a:srcRect r="943" b="5136"/>
            <a:stretch>
              <a:fillRect/>
            </a:stretch>
          </p:blipFill>
          <p:spPr>
            <a:xfrm>
              <a:off x="467140" y="2636540"/>
              <a:ext cx="4623957" cy="3077150"/>
            </a:xfrm>
            <a:prstGeom prst="rect">
              <a:avLst/>
            </a:prstGeom>
            <a:effectLst>
              <a:outerShdw blurRad="50800" dist="38100" dir="2700000" algn="tl" rotWithShape="0">
                <a:prstClr val="black">
                  <a:alpha val="40000"/>
                </a:prstClr>
              </a:outerShdw>
            </a:effectLst>
          </p:spPr>
        </p:pic>
        <p:pic>
          <p:nvPicPr>
            <p:cNvPr id="29" name="图片 28" descr="C:/Users/ADMINI~1/AppData/Local/Temp/kaimatting_20200228135421/output_20200228135426..pngoutput_20200228135426.">
              <a:extLst>
                <a:ext uri="{FF2B5EF4-FFF2-40B4-BE49-F238E27FC236}">
                  <a16:creationId xmlns:a16="http://schemas.microsoft.com/office/drawing/2014/main" id="{68F32BB7-60F8-44C1-A562-14F0A61F6810}"/>
                </a:ext>
              </a:extLst>
            </p:cNvPr>
            <p:cNvPicPr>
              <a:picLocks noChangeAspect="1"/>
            </p:cNvPicPr>
            <p:nvPr/>
          </p:nvPicPr>
          <p:blipFill>
            <a:blip r:embed="rId5"/>
            <a:stretch>
              <a:fillRect/>
            </a:stretch>
          </p:blipFill>
          <p:spPr>
            <a:xfrm>
              <a:off x="560275" y="2721042"/>
              <a:ext cx="924447" cy="1249715"/>
            </a:xfrm>
            <a:prstGeom prst="rect">
              <a:avLst/>
            </a:prstGeom>
          </p:spPr>
        </p:pic>
      </p:grpSp>
      <p:grpSp>
        <p:nvGrpSpPr>
          <p:cNvPr id="4" name="组合 3">
            <a:extLst>
              <a:ext uri="{FF2B5EF4-FFF2-40B4-BE49-F238E27FC236}">
                <a16:creationId xmlns:a16="http://schemas.microsoft.com/office/drawing/2014/main" id="{95E28E3F-A903-496D-B089-8202D1DD54C9}"/>
              </a:ext>
            </a:extLst>
          </p:cNvPr>
          <p:cNvGrpSpPr/>
          <p:nvPr/>
        </p:nvGrpSpPr>
        <p:grpSpPr>
          <a:xfrm>
            <a:off x="427384" y="4317757"/>
            <a:ext cx="3965712" cy="2270852"/>
            <a:chOff x="5750513" y="2636540"/>
            <a:chExt cx="4625107" cy="3077150"/>
          </a:xfrm>
        </p:grpSpPr>
        <p:pic>
          <p:nvPicPr>
            <p:cNvPr id="30" name="图片 29">
              <a:extLst>
                <a:ext uri="{FF2B5EF4-FFF2-40B4-BE49-F238E27FC236}">
                  <a16:creationId xmlns:a16="http://schemas.microsoft.com/office/drawing/2014/main" id="{65A78DF0-40FE-4A7D-BA5E-AEA37DA3FEED}"/>
                </a:ext>
              </a:extLst>
            </p:cNvPr>
            <p:cNvPicPr>
              <a:picLocks noChangeAspect="1"/>
            </p:cNvPicPr>
            <p:nvPr/>
          </p:nvPicPr>
          <p:blipFill>
            <a:blip r:embed="rId6"/>
            <a:srcRect l="5045" t="807" r="4816" b="17598"/>
            <a:stretch>
              <a:fillRect/>
            </a:stretch>
          </p:blipFill>
          <p:spPr>
            <a:xfrm>
              <a:off x="5750513" y="2636540"/>
              <a:ext cx="4625107" cy="3077150"/>
            </a:xfrm>
            <a:prstGeom prst="rect">
              <a:avLst/>
            </a:prstGeom>
            <a:effectLst>
              <a:outerShdw blurRad="50800" dist="38100" dir="2700000" algn="tl" rotWithShape="0">
                <a:prstClr val="black">
                  <a:alpha val="40000"/>
                </a:prstClr>
              </a:outerShdw>
            </a:effectLst>
          </p:spPr>
        </p:pic>
        <p:pic>
          <p:nvPicPr>
            <p:cNvPr id="31" name="图片 30" descr="C:/Users/ADMINI~1/AppData/Local/Temp/kaimatting_20200228140115/output_20200228140129..pngoutput_20200228140129.">
              <a:extLst>
                <a:ext uri="{FF2B5EF4-FFF2-40B4-BE49-F238E27FC236}">
                  <a16:creationId xmlns:a16="http://schemas.microsoft.com/office/drawing/2014/main" id="{EF50FE2A-34B1-43C3-A36E-4D2D6DF6858B}"/>
                </a:ext>
              </a:extLst>
            </p:cNvPr>
            <p:cNvPicPr>
              <a:picLocks noChangeAspect="1"/>
            </p:cNvPicPr>
            <p:nvPr/>
          </p:nvPicPr>
          <p:blipFill>
            <a:blip r:embed="rId7"/>
            <a:stretch>
              <a:fillRect/>
            </a:stretch>
          </p:blipFill>
          <p:spPr>
            <a:xfrm>
              <a:off x="9342517" y="2722767"/>
              <a:ext cx="946868" cy="1247990"/>
            </a:xfrm>
            <a:prstGeom prst="rect">
              <a:avLst/>
            </a:prstGeom>
          </p:spPr>
        </p:pic>
      </p:grpSp>
      <p:sp>
        <p:nvSpPr>
          <p:cNvPr id="39" name="文本框 38">
            <a:extLst>
              <a:ext uri="{FF2B5EF4-FFF2-40B4-BE49-F238E27FC236}">
                <a16:creationId xmlns:a16="http://schemas.microsoft.com/office/drawing/2014/main" id="{B126FBA2-0B24-4182-85F7-A8DE8C24175A}"/>
              </a:ext>
            </a:extLst>
          </p:cNvPr>
          <p:cNvSpPr txBox="1"/>
          <p:nvPr/>
        </p:nvSpPr>
        <p:spPr>
          <a:xfrm>
            <a:off x="993525" y="3633459"/>
            <a:ext cx="2833430" cy="523220"/>
          </a:xfrm>
          <a:prstGeom prst="rect">
            <a:avLst/>
          </a:prstGeom>
          <a:noFill/>
        </p:spPr>
        <p:txBody>
          <a:bodyPr wrap="square">
            <a:spAutoFit/>
          </a:bodyPr>
          <a:lstStyle/>
          <a:p>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美</a:t>
            </a: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富尔顿 汽船</a:t>
            </a:r>
          </a:p>
        </p:txBody>
      </p:sp>
      <p:sp>
        <p:nvSpPr>
          <p:cNvPr id="40" name="文本框 39">
            <a:extLst>
              <a:ext uri="{FF2B5EF4-FFF2-40B4-BE49-F238E27FC236}">
                <a16:creationId xmlns:a16="http://schemas.microsoft.com/office/drawing/2014/main" id="{ABAA45D9-E24E-435A-A7BE-A58FDB6D3BF5}"/>
              </a:ext>
            </a:extLst>
          </p:cNvPr>
          <p:cNvSpPr txBox="1"/>
          <p:nvPr/>
        </p:nvSpPr>
        <p:spPr>
          <a:xfrm>
            <a:off x="898470" y="5983266"/>
            <a:ext cx="3172627" cy="523220"/>
          </a:xfrm>
          <a:prstGeom prst="rect">
            <a:avLst/>
          </a:prstGeom>
          <a:noFill/>
        </p:spPr>
        <p:txBody>
          <a:bodyPr wrap="square">
            <a:spAutoFit/>
          </a:bodyPr>
          <a:lstStyle/>
          <a:p>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英</a:t>
            </a: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史蒂芬孙 火车</a:t>
            </a:r>
          </a:p>
        </p:txBody>
      </p:sp>
      <p:grpSp>
        <p:nvGrpSpPr>
          <p:cNvPr id="43" name="组合 42">
            <a:extLst>
              <a:ext uri="{FF2B5EF4-FFF2-40B4-BE49-F238E27FC236}">
                <a16:creationId xmlns:a16="http://schemas.microsoft.com/office/drawing/2014/main" id="{8FA03EEE-B3BF-4E97-AF39-EFEBCD774991}"/>
              </a:ext>
            </a:extLst>
          </p:cNvPr>
          <p:cNvGrpSpPr/>
          <p:nvPr/>
        </p:nvGrpSpPr>
        <p:grpSpPr>
          <a:xfrm>
            <a:off x="4502791" y="2109770"/>
            <a:ext cx="7549819" cy="482825"/>
            <a:chOff x="1103323" y="5094237"/>
            <a:chExt cx="7549819" cy="482825"/>
          </a:xfrm>
          <a:solidFill>
            <a:srgbClr val="5A3135"/>
          </a:solidFill>
        </p:grpSpPr>
        <p:grpSp>
          <p:nvGrpSpPr>
            <p:cNvPr id="44" name="组合 43">
              <a:extLst>
                <a:ext uri="{FF2B5EF4-FFF2-40B4-BE49-F238E27FC236}">
                  <a16:creationId xmlns:a16="http://schemas.microsoft.com/office/drawing/2014/main" id="{31A4BC0B-9B63-47E1-A716-5FA7EFF59154}"/>
                </a:ext>
              </a:extLst>
            </p:cNvPr>
            <p:cNvGrpSpPr/>
            <p:nvPr/>
          </p:nvGrpSpPr>
          <p:grpSpPr bwMode="auto">
            <a:xfrm>
              <a:off x="1103323" y="5094237"/>
              <a:ext cx="2105168" cy="463560"/>
              <a:chOff x="709357" y="2929559"/>
              <a:chExt cx="2149210" cy="441176"/>
            </a:xfrm>
            <a:grpFill/>
            <a:effectLst>
              <a:outerShdw blurRad="50800" dist="38100" dir="2700000" algn="tl" rotWithShape="0">
                <a:prstClr val="black">
                  <a:alpha val="40000"/>
                </a:prstClr>
              </a:outerShdw>
            </a:effectLst>
          </p:grpSpPr>
          <p:sp>
            <p:nvSpPr>
              <p:cNvPr id="48" name="Freeform 60">
                <a:extLst>
                  <a:ext uri="{FF2B5EF4-FFF2-40B4-BE49-F238E27FC236}">
                    <a16:creationId xmlns:a16="http://schemas.microsoft.com/office/drawing/2014/main" id="{B52F95F1-BB35-4C6C-AD7D-5695BBF517EE}"/>
                  </a:ext>
                </a:extLst>
              </p:cNvPr>
              <p:cNvSpPr>
                <a:spLocks noChangeArrowheads="1"/>
              </p:cNvSpPr>
              <p:nvPr/>
            </p:nvSpPr>
            <p:spPr bwMode="auto">
              <a:xfrm>
                <a:off x="709357" y="2929559"/>
                <a:ext cx="439654" cy="423108"/>
              </a:xfrm>
              <a:custGeom>
                <a:avLst/>
                <a:gdLst>
                  <a:gd name="T0" fmla="*/ 2147483647 w 437"/>
                  <a:gd name="T1" fmla="*/ 2147483647 h 470"/>
                  <a:gd name="T2" fmla="*/ 2147483647 w 437"/>
                  <a:gd name="T3" fmla="*/ 2147483647 h 470"/>
                  <a:gd name="T4" fmla="*/ 2147483647 w 437"/>
                  <a:gd name="T5" fmla="*/ 2147483647 h 470"/>
                  <a:gd name="T6" fmla="*/ 2147483647 w 437"/>
                  <a:gd name="T7" fmla="*/ 2147483647 h 470"/>
                  <a:gd name="T8" fmla="*/ 2147483647 w 437"/>
                  <a:gd name="T9" fmla="*/ 2147483647 h 470"/>
                  <a:gd name="T10" fmla="*/ 2147483647 w 437"/>
                  <a:gd name="T11" fmla="*/ 2147483647 h 470"/>
                  <a:gd name="T12" fmla="*/ 2147483647 w 437"/>
                  <a:gd name="T13" fmla="*/ 2147483647 h 470"/>
                  <a:gd name="T14" fmla="*/ 2147483647 w 437"/>
                  <a:gd name="T15" fmla="*/ 2147483647 h 470"/>
                  <a:gd name="T16" fmla="*/ 2147483647 w 437"/>
                  <a:gd name="T17" fmla="*/ 2147483647 h 470"/>
                  <a:gd name="T18" fmla="*/ 2147483647 w 437"/>
                  <a:gd name="T19" fmla="*/ 2147483647 h 470"/>
                  <a:gd name="T20" fmla="*/ 2147483647 w 437"/>
                  <a:gd name="T21" fmla="*/ 2147483647 h 470"/>
                  <a:gd name="T22" fmla="*/ 2147483647 w 437"/>
                  <a:gd name="T23" fmla="*/ 2147483647 h 470"/>
                  <a:gd name="T24" fmla="*/ 2147483647 w 437"/>
                  <a:gd name="T25" fmla="*/ 2147483647 h 470"/>
                  <a:gd name="T26" fmla="*/ 2147483647 w 437"/>
                  <a:gd name="T27" fmla="*/ 2147483647 h 470"/>
                  <a:gd name="T28" fmla="*/ 2147483647 w 437"/>
                  <a:gd name="T29" fmla="*/ 2147483647 h 470"/>
                  <a:gd name="T30" fmla="*/ 2147483647 w 437"/>
                  <a:gd name="T31" fmla="*/ 2147483647 h 470"/>
                  <a:gd name="T32" fmla="*/ 2147483647 w 437"/>
                  <a:gd name="T33" fmla="*/ 2147483647 h 470"/>
                  <a:gd name="T34" fmla="*/ 2147483647 w 437"/>
                  <a:gd name="T35" fmla="*/ 2147483647 h 470"/>
                  <a:gd name="T36" fmla="*/ 2147483647 w 437"/>
                  <a:gd name="T37" fmla="*/ 2147483647 h 470"/>
                  <a:gd name="T38" fmla="*/ 2147483647 w 437"/>
                  <a:gd name="T39" fmla="*/ 2147483647 h 470"/>
                  <a:gd name="T40" fmla="*/ 2147483647 w 437"/>
                  <a:gd name="T41" fmla="*/ 2147483647 h 470"/>
                  <a:gd name="T42" fmla="*/ 2147483647 w 437"/>
                  <a:gd name="T43" fmla="*/ 2147483647 h 470"/>
                  <a:gd name="T44" fmla="*/ 0 w 437"/>
                  <a:gd name="T45" fmla="*/ 2147483647 h 470"/>
                  <a:gd name="T46" fmla="*/ 0 w 437"/>
                  <a:gd name="T47" fmla="*/ 2147483647 h 470"/>
                  <a:gd name="T48" fmla="*/ 2147483647 w 437"/>
                  <a:gd name="T49" fmla="*/ 2147483647 h 470"/>
                  <a:gd name="T50" fmla="*/ 2147483647 w 437"/>
                  <a:gd name="T51" fmla="*/ 2147483647 h 470"/>
                  <a:gd name="T52" fmla="*/ 2147483647 w 437"/>
                  <a:gd name="T53" fmla="*/ 2147483647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w="9525">
                <a:noFill/>
                <a:round/>
              </a:ln>
            </p:spPr>
            <p:txBody>
              <a:bodyPr lIns="51435" tIns="25718" rIns="51435" bIns="25718"/>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800" dirty="0">
                  <a:latin typeface="微软雅黑" panose="020B0503020204020204" pitchFamily="34" charset="-122"/>
                  <a:ea typeface="微软雅黑" panose="020B0503020204020204" pitchFamily="34" charset="-122"/>
                </a:endParaRPr>
              </a:p>
            </p:txBody>
          </p:sp>
          <p:sp>
            <p:nvSpPr>
              <p:cNvPr id="49" name="圆角矩形 54">
                <a:extLst>
                  <a:ext uri="{FF2B5EF4-FFF2-40B4-BE49-F238E27FC236}">
                    <a16:creationId xmlns:a16="http://schemas.microsoft.com/office/drawing/2014/main" id="{81B80431-0AA2-4F5F-AF43-C351A37841CA}"/>
                  </a:ext>
                </a:extLst>
              </p:cNvPr>
              <p:cNvSpPr/>
              <p:nvPr/>
            </p:nvSpPr>
            <p:spPr>
              <a:xfrm>
                <a:off x="1202138" y="2947627"/>
                <a:ext cx="1656429" cy="423108"/>
              </a:xfrm>
              <a:prstGeom prst="roundRect">
                <a:avLst>
                  <a:gd name="adj" fmla="val 99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zh-CN" altLang="en-US" sz="2800" noProof="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问题探究</a:t>
                </a:r>
              </a:p>
            </p:txBody>
          </p:sp>
          <p:sp>
            <p:nvSpPr>
              <p:cNvPr id="50" name="等腰三角形 49">
                <a:extLst>
                  <a:ext uri="{FF2B5EF4-FFF2-40B4-BE49-F238E27FC236}">
                    <a16:creationId xmlns:a16="http://schemas.microsoft.com/office/drawing/2014/main" id="{49D6C998-5314-472B-9253-71DF4FDF83B4}"/>
                  </a:ext>
                </a:extLst>
              </p:cNvPr>
              <p:cNvSpPr/>
              <p:nvPr/>
            </p:nvSpPr>
            <p:spPr>
              <a:xfrm rot="16200000">
                <a:off x="1146280" y="3074026"/>
                <a:ext cx="56400" cy="1134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sz="2800" noProof="1">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45" name="文本框 86">
              <a:extLst>
                <a:ext uri="{FF2B5EF4-FFF2-40B4-BE49-F238E27FC236}">
                  <a16:creationId xmlns:a16="http://schemas.microsoft.com/office/drawing/2014/main" id="{F98CBDE0-A5DA-49AD-B8B6-FD880F64C7A1}"/>
                </a:ext>
              </a:extLst>
            </p:cNvPr>
            <p:cNvSpPr txBox="1"/>
            <p:nvPr/>
          </p:nvSpPr>
          <p:spPr>
            <a:xfrm>
              <a:off x="3361525" y="5094237"/>
              <a:ext cx="5291617" cy="482825"/>
            </a:xfrm>
            <a:prstGeom prst="rect">
              <a:avLst/>
            </a:prstGeom>
            <a:noFill/>
            <a:ln>
              <a:noFill/>
            </a:ln>
          </p:spPr>
          <p:txBody>
            <a:bodyPr wrap="square" lIns="51435" tIns="25718" rIns="51435" bIns="2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pPr>
              <a:r>
                <a:rPr lang="zh-CN" altLang="en-US" sz="2800" b="1" dirty="0">
                  <a:solidFill>
                    <a:srgbClr val="5A3135"/>
                  </a:solidFill>
                  <a:latin typeface="微软雅黑" panose="020B0503020204020204" pitchFamily="34" charset="-122"/>
                  <a:ea typeface="微软雅黑" panose="020B0503020204020204" pitchFamily="34" charset="-122"/>
                </a:rPr>
                <a:t>分析瓦特改良蒸汽机的历史意义。</a:t>
              </a:r>
              <a:endParaRPr lang="en-US" altLang="zh-CN" sz="2800" b="1" dirty="0">
                <a:solidFill>
                  <a:srgbClr val="5A3135"/>
                </a:solidFill>
                <a:latin typeface="微软雅黑" panose="020B0503020204020204" pitchFamily="34" charset="-122"/>
                <a:ea typeface="微软雅黑" panose="020B0503020204020204" pitchFamily="34" charset="-122"/>
              </a:endParaRPr>
            </a:p>
          </p:txBody>
        </p:sp>
      </p:grpSp>
      <p:sp>
        <p:nvSpPr>
          <p:cNvPr id="51" name="文本框 50">
            <a:extLst>
              <a:ext uri="{FF2B5EF4-FFF2-40B4-BE49-F238E27FC236}">
                <a16:creationId xmlns:a16="http://schemas.microsoft.com/office/drawing/2014/main" id="{1330D972-D87E-43A1-B30C-178C884E772E}"/>
              </a:ext>
            </a:extLst>
          </p:cNvPr>
          <p:cNvSpPr txBox="1"/>
          <p:nvPr/>
        </p:nvSpPr>
        <p:spPr>
          <a:xfrm>
            <a:off x="4542183" y="2592595"/>
            <a:ext cx="7248601" cy="4154984"/>
          </a:xfrm>
          <a:prstGeom prst="rect">
            <a:avLst/>
          </a:prstGeom>
          <a:noFill/>
        </p:spPr>
        <p:txBody>
          <a:bodyPr wrap="square">
            <a:spAutoFit/>
          </a:bodyPr>
          <a:lstStyle/>
          <a:p>
            <a:pPr indent="396000"/>
            <a:r>
              <a:rPr lang="zh-CN" altLang="en-US" sz="2400" dirty="0"/>
              <a:t>①蒸汽机能产生巨大动能，</a:t>
            </a:r>
            <a:r>
              <a:rPr lang="zh-CN" altLang="en-US" sz="2400" dirty="0">
                <a:solidFill>
                  <a:srgbClr val="FF0000"/>
                </a:solidFill>
              </a:rPr>
              <a:t>解决</a:t>
            </a:r>
            <a:r>
              <a:rPr lang="zh-CN" altLang="en-US" sz="2400" dirty="0"/>
              <a:t>了生产动力</a:t>
            </a:r>
            <a:r>
              <a:rPr lang="zh-CN" altLang="en-US" sz="2400" dirty="0">
                <a:solidFill>
                  <a:srgbClr val="FF0000"/>
                </a:solidFill>
              </a:rPr>
              <a:t>受自然条件限制</a:t>
            </a:r>
            <a:r>
              <a:rPr lang="zh-CN" altLang="en-US" sz="2400" dirty="0"/>
              <a:t>的问题。</a:t>
            </a:r>
          </a:p>
          <a:p>
            <a:pPr indent="396000"/>
            <a:r>
              <a:rPr lang="zh-CN" altLang="en-US" sz="2400" dirty="0"/>
              <a:t>②蒸汽机是第一次工业革命的</a:t>
            </a:r>
            <a:r>
              <a:rPr lang="zh-CN" altLang="en-US" sz="2400" dirty="0">
                <a:solidFill>
                  <a:srgbClr val="FF0000"/>
                </a:solidFill>
              </a:rPr>
              <a:t>主要标志</a:t>
            </a:r>
            <a:r>
              <a:rPr lang="zh-CN" altLang="en-US" sz="2400" dirty="0"/>
              <a:t>，也是生产技术史上的一次</a:t>
            </a:r>
            <a:r>
              <a:rPr lang="zh-CN" altLang="en-US" sz="2400" dirty="0">
                <a:solidFill>
                  <a:srgbClr val="FF0000"/>
                </a:solidFill>
              </a:rPr>
              <a:t>飞跃</a:t>
            </a:r>
            <a:r>
              <a:rPr lang="zh-CN" altLang="en-US" sz="2400" dirty="0"/>
              <a:t>。</a:t>
            </a:r>
          </a:p>
          <a:p>
            <a:pPr indent="396000"/>
            <a:r>
              <a:rPr lang="zh-CN" altLang="en-US" sz="2400" dirty="0"/>
              <a:t>③动力技术的革新，催生了</a:t>
            </a:r>
            <a:r>
              <a:rPr lang="zh-CN" altLang="en-US" sz="2400" dirty="0">
                <a:solidFill>
                  <a:srgbClr val="FF0000"/>
                </a:solidFill>
              </a:rPr>
              <a:t>交通工具</a:t>
            </a:r>
            <a:r>
              <a:rPr lang="zh-CN" altLang="en-US" sz="2400" dirty="0"/>
              <a:t>的革命，</a:t>
            </a:r>
            <a:r>
              <a:rPr lang="zh-CN" altLang="en-US" sz="2400" dirty="0">
                <a:solidFill>
                  <a:srgbClr val="FF0000"/>
                </a:solidFill>
              </a:rPr>
              <a:t>汽船、火车</a:t>
            </a:r>
            <a:r>
              <a:rPr lang="zh-CN" altLang="en-US" sz="2400" dirty="0"/>
              <a:t>问世。</a:t>
            </a:r>
          </a:p>
          <a:p>
            <a:pPr indent="396000"/>
            <a:r>
              <a:rPr lang="zh-CN" altLang="en-US" sz="2400" dirty="0"/>
              <a:t>④人类进入</a:t>
            </a:r>
            <a:r>
              <a:rPr lang="zh-CN" altLang="en-US" sz="2400" dirty="0">
                <a:solidFill>
                  <a:srgbClr val="FF0000"/>
                </a:solidFill>
              </a:rPr>
              <a:t>“蒸汽时代”</a:t>
            </a:r>
            <a:r>
              <a:rPr lang="zh-CN" altLang="en-US" sz="2400" dirty="0"/>
              <a:t>。</a:t>
            </a:r>
            <a:r>
              <a:rPr lang="zh-CN" altLang="en-US" sz="2400" dirty="0">
                <a:solidFill>
                  <a:srgbClr val="FF0000"/>
                </a:solidFill>
                <a:latin typeface="楷体" panose="02010609060101010101" pitchFamily="49" charset="-122"/>
                <a:ea typeface="楷体" panose="02010609060101010101" pitchFamily="49" charset="-122"/>
              </a:rPr>
              <a:t>（课本）</a:t>
            </a:r>
            <a:endParaRPr lang="en-US" altLang="zh-CN" sz="2400" dirty="0">
              <a:solidFill>
                <a:srgbClr val="FF0000"/>
              </a:solidFill>
              <a:latin typeface="楷体" panose="02010609060101010101" pitchFamily="49" charset="-122"/>
              <a:ea typeface="楷体" panose="02010609060101010101" pitchFamily="49" charset="-122"/>
            </a:endParaRPr>
          </a:p>
          <a:p>
            <a:pPr indent="396000"/>
            <a:r>
              <a:rPr lang="zh-CN" altLang="en-US" sz="2400" dirty="0"/>
              <a:t>⑤加快了工业化的步伐，催生了</a:t>
            </a:r>
            <a:r>
              <a:rPr lang="zh-CN" altLang="en-US" sz="2400" dirty="0">
                <a:solidFill>
                  <a:srgbClr val="FF0000"/>
                </a:solidFill>
              </a:rPr>
              <a:t>工业城市</a:t>
            </a:r>
            <a:r>
              <a:rPr lang="zh-CN" altLang="en-US" sz="2400" dirty="0"/>
              <a:t>。</a:t>
            </a:r>
          </a:p>
          <a:p>
            <a:pPr indent="396000"/>
            <a:r>
              <a:rPr lang="zh-CN" altLang="en-US" sz="2400" dirty="0"/>
              <a:t>⑥推动</a:t>
            </a:r>
            <a:r>
              <a:rPr lang="zh-CN" altLang="en-US" sz="2400" dirty="0">
                <a:solidFill>
                  <a:srgbClr val="FF0000"/>
                </a:solidFill>
              </a:rPr>
              <a:t>采矿</a:t>
            </a:r>
            <a:r>
              <a:rPr lang="zh-CN" altLang="en-US" sz="2400" dirty="0"/>
              <a:t>业、</a:t>
            </a:r>
            <a:r>
              <a:rPr lang="zh-CN" altLang="en-US" sz="2400" dirty="0">
                <a:solidFill>
                  <a:srgbClr val="FF0000"/>
                </a:solidFill>
              </a:rPr>
              <a:t>冶金</a:t>
            </a:r>
            <a:r>
              <a:rPr lang="zh-CN" altLang="en-US" sz="2400" dirty="0"/>
              <a:t>业、</a:t>
            </a:r>
            <a:r>
              <a:rPr lang="zh-CN" altLang="en-US" sz="2400" dirty="0">
                <a:solidFill>
                  <a:srgbClr val="FF0000"/>
                </a:solidFill>
              </a:rPr>
              <a:t>机械制造</a:t>
            </a:r>
            <a:r>
              <a:rPr lang="zh-CN" altLang="en-US" sz="2400" dirty="0"/>
              <a:t>业等行业革命。</a:t>
            </a:r>
          </a:p>
          <a:p>
            <a:pPr indent="396000"/>
            <a:r>
              <a:rPr lang="zh-CN" altLang="en-US" sz="2400" dirty="0"/>
              <a:t>⑦改变了</a:t>
            </a:r>
            <a:r>
              <a:rPr lang="zh-CN" altLang="en-US" sz="2400" dirty="0">
                <a:solidFill>
                  <a:srgbClr val="FF0000"/>
                </a:solidFill>
              </a:rPr>
              <a:t>工业格局</a:t>
            </a:r>
            <a:r>
              <a:rPr lang="zh-CN" altLang="en-US" sz="2400" dirty="0"/>
              <a:t>的分布：从近水建厂到交通发达、资源丰富的地方建厂。</a:t>
            </a:r>
            <a:r>
              <a:rPr lang="zh-CN" altLang="en-US" sz="2400" dirty="0">
                <a:solidFill>
                  <a:srgbClr val="FF0000"/>
                </a:solidFill>
                <a:latin typeface="楷体" panose="02010609060101010101" pitchFamily="49" charset="-122"/>
                <a:ea typeface="楷体" panose="02010609060101010101" pitchFamily="49" charset="-122"/>
              </a:rPr>
              <a:t>（了解）</a:t>
            </a:r>
            <a:endParaRPr lang="en-US" altLang="zh-CN" sz="2400" dirty="0">
              <a:solidFill>
                <a:srgbClr val="FF000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98062769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xEl>
                                              <p:pRg st="0" end="0"/>
                                            </p:txEl>
                                          </p:spTgt>
                                        </p:tgtEl>
                                        <p:attrNameLst>
                                          <p:attrName>style.visibility</p:attrName>
                                        </p:attrNameLst>
                                      </p:cBhvr>
                                      <p:to>
                                        <p:strVal val="visible"/>
                                      </p:to>
                                    </p:set>
                                    <p:animEffect transition="in" filter="wipe(left)">
                                      <p:cBhvr>
                                        <p:cTn id="12" dur="500"/>
                                        <p:tgtEl>
                                          <p:spTgt spid="51">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1">
                                            <p:txEl>
                                              <p:pRg st="1" end="1"/>
                                            </p:txEl>
                                          </p:spTgt>
                                        </p:tgtEl>
                                        <p:attrNameLst>
                                          <p:attrName>style.visibility</p:attrName>
                                        </p:attrNameLst>
                                      </p:cBhvr>
                                      <p:to>
                                        <p:strVal val="visible"/>
                                      </p:to>
                                    </p:set>
                                    <p:animEffect transition="in" filter="wipe(left)">
                                      <p:cBhvr>
                                        <p:cTn id="15" dur="500"/>
                                        <p:tgtEl>
                                          <p:spTgt spid="51">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1">
                                            <p:txEl>
                                              <p:pRg st="2" end="2"/>
                                            </p:txEl>
                                          </p:spTgt>
                                        </p:tgtEl>
                                        <p:attrNameLst>
                                          <p:attrName>style.visibility</p:attrName>
                                        </p:attrNameLst>
                                      </p:cBhvr>
                                      <p:to>
                                        <p:strVal val="visible"/>
                                      </p:to>
                                    </p:set>
                                    <p:animEffect transition="in" filter="wipe(left)">
                                      <p:cBhvr>
                                        <p:cTn id="18" dur="500"/>
                                        <p:tgtEl>
                                          <p:spTgt spid="51">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51">
                                            <p:txEl>
                                              <p:pRg st="3" end="3"/>
                                            </p:txEl>
                                          </p:spTgt>
                                        </p:tgtEl>
                                        <p:attrNameLst>
                                          <p:attrName>style.visibility</p:attrName>
                                        </p:attrNameLst>
                                      </p:cBhvr>
                                      <p:to>
                                        <p:strVal val="visible"/>
                                      </p:to>
                                    </p:set>
                                    <p:animEffect transition="in" filter="wipe(left)">
                                      <p:cBhvr>
                                        <p:cTn id="21" dur="500"/>
                                        <p:tgtEl>
                                          <p:spTgt spid="5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1">
                                            <p:txEl>
                                              <p:pRg st="4" end="4"/>
                                            </p:txEl>
                                          </p:spTgt>
                                        </p:tgtEl>
                                        <p:attrNameLst>
                                          <p:attrName>style.visibility</p:attrName>
                                        </p:attrNameLst>
                                      </p:cBhvr>
                                      <p:to>
                                        <p:strVal val="visible"/>
                                      </p:to>
                                    </p:set>
                                    <p:anim calcmode="lin" valueType="num">
                                      <p:cBhvr additive="base">
                                        <p:cTn id="26"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5" end="5"/>
                                            </p:txEl>
                                          </p:spTgt>
                                        </p:tgtEl>
                                        <p:attrNameLst>
                                          <p:attrName>style.visibility</p:attrName>
                                        </p:attrNameLst>
                                      </p:cBhvr>
                                      <p:to>
                                        <p:strVal val="visible"/>
                                      </p:to>
                                    </p:set>
                                    <p:anim calcmode="lin" valueType="num">
                                      <p:cBhvr additive="base">
                                        <p:cTn id="32"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1">
                                            <p:txEl>
                                              <p:pRg st="6" end="6"/>
                                            </p:txEl>
                                          </p:spTgt>
                                        </p:tgtEl>
                                        <p:attrNameLst>
                                          <p:attrName>style.visibility</p:attrName>
                                        </p:attrNameLst>
                                      </p:cBhvr>
                                      <p:to>
                                        <p:strVal val="visible"/>
                                      </p:to>
                                    </p:set>
                                    <p:anim calcmode="lin" valueType="num">
                                      <p:cBhvr additive="base">
                                        <p:cTn id="38"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20586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第一次工业革命：过程（英国的完成）</a:t>
            </a:r>
          </a:p>
        </p:txBody>
      </p:sp>
      <p:pic>
        <p:nvPicPr>
          <p:cNvPr id="19" name="图片 18">
            <a:extLst>
              <a:ext uri="{FF2B5EF4-FFF2-40B4-BE49-F238E27FC236}">
                <a16:creationId xmlns:a16="http://schemas.microsoft.com/office/drawing/2014/main" id="{F4D70B69-43E5-46C7-A027-C4969C3369D2}"/>
              </a:ext>
            </a:extLst>
          </p:cNvPr>
          <p:cNvPicPr>
            <a:picLocks noChangeAspect="1"/>
          </p:cNvPicPr>
          <p:nvPr/>
        </p:nvPicPr>
        <p:blipFill>
          <a:blip r:embed="rId4"/>
          <a:stretch>
            <a:fillRect/>
          </a:stretch>
        </p:blipFill>
        <p:spPr>
          <a:xfrm>
            <a:off x="347870" y="1143000"/>
            <a:ext cx="5443855" cy="3827978"/>
          </a:xfrm>
          <a:prstGeom prst="roundRect">
            <a:avLst>
              <a:gd name="adj" fmla="val 0"/>
            </a:avLst>
          </a:prstGeom>
          <a:effectLst>
            <a:outerShdw blurRad="50800" dist="38100" dir="2700000" algn="tl" rotWithShape="0">
              <a:prstClr val="black">
                <a:alpha val="40000"/>
              </a:prstClr>
            </a:outerShdw>
          </a:effectLst>
        </p:spPr>
      </p:pic>
      <p:sp>
        <p:nvSpPr>
          <p:cNvPr id="20" name="矩形 19">
            <a:extLst>
              <a:ext uri="{FF2B5EF4-FFF2-40B4-BE49-F238E27FC236}">
                <a16:creationId xmlns:a16="http://schemas.microsoft.com/office/drawing/2014/main" id="{86A84355-D90C-4ECF-AA7E-8A26DDF56D63}"/>
              </a:ext>
            </a:extLst>
          </p:cNvPr>
          <p:cNvSpPr/>
          <p:nvPr/>
        </p:nvSpPr>
        <p:spPr>
          <a:xfrm>
            <a:off x="5980042" y="1066795"/>
            <a:ext cx="5864088" cy="3952465"/>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zh-CN" altLang="en-US" sz="2700" dirty="0">
                <a:solidFill>
                  <a:schemeClr val="tx1"/>
                </a:solidFill>
                <a:latin typeface="楷体" panose="02010609060101010101" pitchFamily="49" charset="-122"/>
                <a:ea typeface="楷体" panose="02010609060101010101" pitchFamily="49" charset="-122"/>
              </a:rPr>
              <a:t>  </a:t>
            </a:r>
            <a:r>
              <a:rPr lang="zh-CN" altLang="en-US" sz="2700" dirty="0">
                <a:solidFill>
                  <a:srgbClr val="FF0000"/>
                </a:solidFill>
                <a:latin typeface="楷体" panose="02010609060101010101" pitchFamily="49" charset="-122"/>
                <a:ea typeface="楷体" panose="02010609060101010101" pitchFamily="49" charset="-122"/>
              </a:rPr>
              <a:t>蒸汽机</a:t>
            </a:r>
            <a:r>
              <a:rPr lang="zh-CN" altLang="en-US" sz="2700" dirty="0">
                <a:solidFill>
                  <a:schemeClr val="tx1"/>
                </a:solidFill>
                <a:latin typeface="楷体" panose="02010609060101010101" pitchFamily="49" charset="-122"/>
                <a:ea typeface="楷体" panose="02010609060101010101" pitchFamily="49" charset="-122"/>
              </a:rPr>
              <a:t>的推广和各个部门的机械化，就</a:t>
            </a:r>
            <a:r>
              <a:rPr lang="zh-CN" altLang="en-US" sz="2700" dirty="0">
                <a:solidFill>
                  <a:srgbClr val="FF0000"/>
                </a:solidFill>
                <a:latin typeface="楷体" panose="02010609060101010101" pitchFamily="49" charset="-122"/>
                <a:ea typeface="楷体" panose="02010609060101010101" pitchFamily="49" charset="-122"/>
              </a:rPr>
              <a:t>更加需要数量多、精度高和规格统一的机器</a:t>
            </a:r>
            <a:r>
              <a:rPr lang="zh-CN" altLang="en-US" sz="2700" dirty="0">
                <a:solidFill>
                  <a:schemeClr val="tx1"/>
                </a:solidFill>
                <a:latin typeface="楷体" panose="02010609060101010101" pitchFamily="49" charset="-122"/>
                <a:ea typeface="楷体" panose="02010609060101010101" pitchFamily="49" charset="-122"/>
              </a:rPr>
              <a:t>。刨床、镟床、汽锤、镗床等工作母机先后被发明出来。</a:t>
            </a:r>
            <a:endParaRPr lang="en-US" altLang="zh-CN" sz="2700" dirty="0">
              <a:solidFill>
                <a:schemeClr val="tx1"/>
              </a:solidFill>
              <a:latin typeface="楷体" panose="02010609060101010101" pitchFamily="49" charset="-122"/>
              <a:ea typeface="楷体" panose="02010609060101010101" pitchFamily="49" charset="-122"/>
            </a:endParaRPr>
          </a:p>
          <a:p>
            <a:pPr>
              <a:lnSpc>
                <a:spcPts val="3500"/>
              </a:lnSpc>
            </a:pPr>
            <a:r>
              <a:rPr lang="en-US" altLang="zh-CN" sz="2700" dirty="0">
                <a:solidFill>
                  <a:schemeClr val="tx1"/>
                </a:solidFill>
                <a:latin typeface="楷体" panose="02010609060101010101" pitchFamily="49" charset="-122"/>
                <a:ea typeface="楷体" panose="02010609060101010101" pitchFamily="49" charset="-122"/>
              </a:rPr>
              <a:t>  </a:t>
            </a:r>
            <a:r>
              <a:rPr lang="en-US" altLang="zh-CN" sz="2700" dirty="0">
                <a:solidFill>
                  <a:srgbClr val="FF0000"/>
                </a:solidFill>
                <a:latin typeface="楷体" panose="02010609060101010101" pitchFamily="49" charset="-122"/>
                <a:ea typeface="楷体" panose="02010609060101010101" pitchFamily="49" charset="-122"/>
              </a:rPr>
              <a:t>19</a:t>
            </a:r>
            <a:r>
              <a:rPr lang="zh-CN" altLang="en-US" sz="2700" dirty="0">
                <a:solidFill>
                  <a:srgbClr val="FF0000"/>
                </a:solidFill>
                <a:latin typeface="楷体" panose="02010609060101010101" pitchFamily="49" charset="-122"/>
                <a:ea typeface="楷体" panose="02010609060101010101" pitchFamily="49" charset="-122"/>
              </a:rPr>
              <a:t>世纪中期</a:t>
            </a:r>
            <a:r>
              <a:rPr lang="zh-CN" altLang="en-US" sz="2700" dirty="0">
                <a:solidFill>
                  <a:schemeClr val="tx1"/>
                </a:solidFill>
                <a:latin typeface="楷体" panose="02010609060101010101" pitchFamily="49" charset="-122"/>
                <a:ea typeface="楷体" panose="02010609060101010101" pitchFamily="49" charset="-122"/>
              </a:rPr>
              <a:t>，一个新的工业部门</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机器制造业诞生了，</a:t>
            </a:r>
            <a:r>
              <a:rPr lang="zh-CN" altLang="en-US" sz="2700" dirty="0">
                <a:solidFill>
                  <a:srgbClr val="FF0000"/>
                </a:solidFill>
                <a:latin typeface="楷体" panose="02010609060101010101" pitchFamily="49" charset="-122"/>
                <a:ea typeface="楷体" panose="02010609060101010101" pitchFamily="49" charset="-122"/>
              </a:rPr>
              <a:t>机器制造业的机械化标志着英国工业革命的完成</a:t>
            </a:r>
            <a:r>
              <a:rPr lang="zh-CN" altLang="en-US" sz="2700" dirty="0">
                <a:solidFill>
                  <a:schemeClr val="tx1"/>
                </a:solidFill>
                <a:latin typeface="楷体" panose="02010609060101010101" pitchFamily="49" charset="-122"/>
                <a:ea typeface="楷体" panose="02010609060101010101" pitchFamily="49" charset="-122"/>
              </a:rPr>
              <a:t>。</a:t>
            </a:r>
            <a:endParaRPr lang="en-US" altLang="zh-CN" sz="2700" dirty="0">
              <a:solidFill>
                <a:schemeClr val="tx1"/>
              </a:solidFill>
              <a:latin typeface="楷体" panose="02010609060101010101" pitchFamily="49" charset="-122"/>
              <a:ea typeface="楷体" panose="02010609060101010101" pitchFamily="49" charset="-122"/>
            </a:endParaRPr>
          </a:p>
          <a:p>
            <a:pPr algn="r">
              <a:lnSpc>
                <a:spcPts val="3500"/>
              </a:lnSpc>
            </a:pP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刘宗绪主编</a:t>
            </a:r>
            <a:r>
              <a:rPr lang="en-US" altLang="zh-CN" sz="2700" dirty="0">
                <a:solidFill>
                  <a:schemeClr val="tx1"/>
                </a:solidFill>
                <a:latin typeface="楷体" panose="02010609060101010101" pitchFamily="49" charset="-122"/>
                <a:ea typeface="楷体" panose="02010609060101010101" pitchFamily="49" charset="-122"/>
              </a:rPr>
              <a:t>《</a:t>
            </a:r>
            <a:r>
              <a:rPr lang="zh-CN" altLang="en-US" sz="2700" dirty="0">
                <a:solidFill>
                  <a:schemeClr val="tx1"/>
                </a:solidFill>
                <a:latin typeface="楷体" panose="02010609060101010101" pitchFamily="49" charset="-122"/>
                <a:ea typeface="楷体" panose="02010609060101010101" pitchFamily="49" charset="-122"/>
              </a:rPr>
              <a:t>世界近代史</a:t>
            </a:r>
            <a:r>
              <a:rPr lang="en-US" altLang="zh-CN" sz="2700" dirty="0">
                <a:solidFill>
                  <a:schemeClr val="tx1"/>
                </a:solidFill>
                <a:latin typeface="楷体" panose="02010609060101010101" pitchFamily="49" charset="-122"/>
                <a:ea typeface="楷体" panose="02010609060101010101" pitchFamily="49" charset="-122"/>
              </a:rPr>
              <a:t>》</a:t>
            </a:r>
          </a:p>
        </p:txBody>
      </p:sp>
      <p:grpSp>
        <p:nvGrpSpPr>
          <p:cNvPr id="21" name="组合 20">
            <a:extLst>
              <a:ext uri="{FF2B5EF4-FFF2-40B4-BE49-F238E27FC236}">
                <a16:creationId xmlns:a16="http://schemas.microsoft.com/office/drawing/2014/main" id="{44C6DBE2-B399-40CC-BB5D-4426AC960B57}"/>
              </a:ext>
            </a:extLst>
          </p:cNvPr>
          <p:cNvGrpSpPr/>
          <p:nvPr/>
        </p:nvGrpSpPr>
        <p:grpSpPr>
          <a:xfrm>
            <a:off x="477078" y="5216480"/>
            <a:ext cx="1717971" cy="1217994"/>
            <a:chOff x="452070" y="1020823"/>
            <a:chExt cx="1717971" cy="1217994"/>
          </a:xfrm>
        </p:grpSpPr>
        <p:pic>
          <p:nvPicPr>
            <p:cNvPr id="22" name="图片 21">
              <a:extLst>
                <a:ext uri="{FF2B5EF4-FFF2-40B4-BE49-F238E27FC236}">
                  <a16:creationId xmlns:a16="http://schemas.microsoft.com/office/drawing/2014/main" id="{654DF05E-95BB-487B-9941-E2B2A1DACFBB}"/>
                </a:ext>
              </a:extLst>
            </p:cNvPr>
            <p:cNvPicPr>
              <a:picLocks noChangeAspect="1"/>
            </p:cNvPicPr>
            <p:nvPr/>
          </p:nvPicPr>
          <p:blipFill>
            <a:blip r:embed="rId5"/>
            <a:stretch>
              <a:fillRect/>
            </a:stretch>
          </p:blipFill>
          <p:spPr>
            <a:xfrm>
              <a:off x="452070" y="1020823"/>
              <a:ext cx="1717971" cy="1217994"/>
            </a:xfrm>
            <a:prstGeom prst="rect">
              <a:avLst/>
            </a:prstGeom>
            <a:effectLst>
              <a:outerShdw blurRad="50800" dist="38100" dir="2700000" algn="tl" rotWithShape="0">
                <a:prstClr val="black">
                  <a:alpha val="40000"/>
                </a:prstClr>
              </a:outerShdw>
            </a:effectLst>
          </p:spPr>
        </p:pic>
        <p:sp>
          <p:nvSpPr>
            <p:cNvPr id="23" name="文本框 22">
              <a:extLst>
                <a:ext uri="{FF2B5EF4-FFF2-40B4-BE49-F238E27FC236}">
                  <a16:creationId xmlns:a16="http://schemas.microsoft.com/office/drawing/2014/main" id="{64EF19C8-29B8-403F-81B0-C8470FC44A98}"/>
                </a:ext>
              </a:extLst>
            </p:cNvPr>
            <p:cNvSpPr txBox="1"/>
            <p:nvPr/>
          </p:nvSpPr>
          <p:spPr>
            <a:xfrm>
              <a:off x="487160" y="1192720"/>
              <a:ext cx="1647790" cy="954107"/>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英国工业革命完成</a:t>
              </a:r>
            </a:p>
          </p:txBody>
        </p:sp>
      </p:grpSp>
      <p:sp>
        <p:nvSpPr>
          <p:cNvPr id="25" name="文本框 24">
            <a:extLst>
              <a:ext uri="{FF2B5EF4-FFF2-40B4-BE49-F238E27FC236}">
                <a16:creationId xmlns:a16="http://schemas.microsoft.com/office/drawing/2014/main" id="{08ED6AEA-CF55-4788-8BBC-EFD591A43F68}"/>
              </a:ext>
            </a:extLst>
          </p:cNvPr>
          <p:cNvSpPr txBox="1"/>
          <p:nvPr/>
        </p:nvSpPr>
        <p:spPr>
          <a:xfrm>
            <a:off x="2266123" y="5265291"/>
            <a:ext cx="9448799" cy="1120371"/>
          </a:xfrm>
          <a:prstGeom prst="rect">
            <a:avLst/>
          </a:prstGeom>
          <a:noFill/>
        </p:spPr>
        <p:txBody>
          <a:bodyPr wrap="square">
            <a:spAutoFit/>
          </a:bodyPr>
          <a:lstStyle/>
          <a:p>
            <a:pPr indent="0" algn="just" fontAlgn="auto">
              <a:lnSpc>
                <a:spcPct val="125000"/>
              </a:lnSpc>
              <a:spcBef>
                <a:spcPts val="0"/>
              </a:spcBef>
              <a:spcAft>
                <a:spcPts val="0"/>
              </a:spcAft>
            </a:pPr>
            <a:r>
              <a:rPr lang="en-US" altLang="zh-CN" sz="2800" dirty="0">
                <a:latin typeface="微软雅黑" panose="020B0503020204020204" charset="-122"/>
                <a:ea typeface="微软雅黑" panose="020B0503020204020204" charset="-122"/>
                <a:cs typeface="微软雅黑" panose="020B0503020204020204" charset="-122"/>
              </a:rPr>
              <a:t>  </a:t>
            </a:r>
            <a:r>
              <a:rPr lang="zh-CN" altLang="zh-CN" sz="2800" dirty="0">
                <a:latin typeface="微软雅黑" panose="020B0503020204020204" charset="-122"/>
                <a:ea typeface="微软雅黑" panose="020B0503020204020204" charset="-122"/>
                <a:cs typeface="微软雅黑" panose="020B0503020204020204" charset="-122"/>
              </a:rPr>
              <a:t>随着生产机械化的推进，机器工业迅速成长。</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19世纪中期</a:t>
            </a:r>
            <a:r>
              <a:rPr lang="zh-CN" altLang="zh-CN" sz="2800" dirty="0">
                <a:latin typeface="微软雅黑" panose="020B0503020204020204" charset="-122"/>
                <a:ea typeface="微软雅黑" panose="020B0503020204020204" charset="-122"/>
                <a:cs typeface="微软雅黑" panose="020B0503020204020204" charset="-122"/>
              </a:rPr>
              <a:t>，英国的</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机器制造业</a:t>
            </a:r>
            <a:r>
              <a:rPr lang="zh-CN" altLang="zh-CN" sz="2800" dirty="0">
                <a:latin typeface="微软雅黑" panose="020B0503020204020204" charset="-122"/>
                <a:ea typeface="微软雅黑" panose="020B0503020204020204" charset="-122"/>
                <a:cs typeface="微软雅黑" panose="020B0503020204020204" charset="-122"/>
              </a:rPr>
              <a:t>也实现了</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机械化</a:t>
            </a:r>
            <a:r>
              <a:rPr lang="zh-CN" altLang="zh-CN" sz="2800" dirty="0">
                <a:latin typeface="微软雅黑" panose="020B0503020204020204" charset="-122"/>
                <a:ea typeface="微软雅黑" panose="020B0503020204020204" charset="-122"/>
                <a:cs typeface="微软雅黑" panose="020B0503020204020204" charset="-122"/>
              </a:rPr>
              <a:t>。</a:t>
            </a:r>
            <a:r>
              <a:rPr lang="zh-CN" altLang="en-US" sz="2800" u="sng" dirty="0">
                <a:solidFill>
                  <a:srgbClr val="FF0000"/>
                </a:solidFill>
                <a:latin typeface="楷体" panose="02010609060101010101" pitchFamily="49" charset="-122"/>
                <a:ea typeface="楷体" panose="02010609060101010101" pitchFamily="49" charset="-122"/>
                <a:cs typeface="微软雅黑" panose="020B0503020204020204" charset="-122"/>
              </a:rPr>
              <a:t>（“用机器生产机器”）</a:t>
            </a:r>
            <a:endParaRPr lang="zh-CN" altLang="zh-CN" sz="2800" u="sng" dirty="0">
              <a:solidFill>
                <a:srgbClr val="FF0000"/>
              </a:solidFill>
              <a:latin typeface="楷体" panose="02010609060101010101" pitchFamily="49" charset="-122"/>
              <a:ea typeface="楷体" panose="02010609060101010101" pitchFamily="49" charset="-122"/>
              <a:cs typeface="微软雅黑" panose="020B0503020204020204" charset="-122"/>
            </a:endParaRPr>
          </a:p>
        </p:txBody>
      </p:sp>
      <p:sp>
        <p:nvSpPr>
          <p:cNvPr id="9" name="文本框 8">
            <a:extLst>
              <a:ext uri="{FF2B5EF4-FFF2-40B4-BE49-F238E27FC236}">
                <a16:creationId xmlns:a16="http://schemas.microsoft.com/office/drawing/2014/main" id="{A9A1FBBA-3FAD-41F4-A2A5-57FC5881119C}"/>
              </a:ext>
            </a:extLst>
          </p:cNvPr>
          <p:cNvSpPr txBox="1"/>
          <p:nvPr/>
        </p:nvSpPr>
        <p:spPr>
          <a:xfrm>
            <a:off x="347869" y="4435214"/>
            <a:ext cx="5138531" cy="523220"/>
          </a:xfrm>
          <a:prstGeom prst="rect">
            <a:avLst/>
          </a:prstGeom>
          <a:noFill/>
        </p:spPr>
        <p:txBody>
          <a:bodyPr wrap="square">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英国工厂正在用机器生产机器</a:t>
            </a:r>
          </a:p>
        </p:txBody>
      </p:sp>
    </p:spTree>
    <p:custDataLst>
      <p:tags r:id="rId1"/>
    </p:custDataLst>
    <p:extLst>
      <p:ext uri="{BB962C8B-B14F-4D97-AF65-F5344CB8AC3E}">
        <p14:creationId xmlns:p14="http://schemas.microsoft.com/office/powerpoint/2010/main" val="356875321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68257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第一次工业革命：过程（扩展）</a:t>
            </a:r>
          </a:p>
        </p:txBody>
      </p:sp>
      <p:pic>
        <p:nvPicPr>
          <p:cNvPr id="9" name="图片 8" descr="19世纪世界地图_副本.jpg">
            <a:extLst>
              <a:ext uri="{FF2B5EF4-FFF2-40B4-BE49-F238E27FC236}">
                <a16:creationId xmlns:a16="http://schemas.microsoft.com/office/drawing/2014/main" id="{34AE2131-E3BB-4F53-A519-73F48AF5BF60}"/>
              </a:ext>
            </a:extLst>
          </p:cNvPr>
          <p:cNvPicPr>
            <a:picLocks noChangeAspect="1"/>
          </p:cNvPicPr>
          <p:nvPr/>
        </p:nvPicPr>
        <p:blipFill>
          <a:blip r:embed="rId4" cstate="print"/>
          <a:stretch>
            <a:fillRect/>
          </a:stretch>
        </p:blipFill>
        <p:spPr>
          <a:xfrm>
            <a:off x="467139" y="913350"/>
            <a:ext cx="11052313" cy="4187825"/>
          </a:xfrm>
          <a:prstGeom prst="rect">
            <a:avLst/>
          </a:prstGeom>
          <a:effectLst>
            <a:outerShdw blurRad="50800" dist="38100" dir="2700000" algn="tl" rotWithShape="0">
              <a:prstClr val="black">
                <a:alpha val="40000"/>
              </a:prstClr>
            </a:outerShdw>
          </a:effectLst>
        </p:spPr>
      </p:pic>
      <p:sp>
        <p:nvSpPr>
          <p:cNvPr id="10" name="流程图: 联系 13">
            <a:extLst>
              <a:ext uri="{FF2B5EF4-FFF2-40B4-BE49-F238E27FC236}">
                <a16:creationId xmlns:a16="http://schemas.microsoft.com/office/drawing/2014/main" id="{355A83AE-C3AE-4C72-9072-C9BB9BDA481E}"/>
              </a:ext>
            </a:extLst>
          </p:cNvPr>
          <p:cNvSpPr/>
          <p:nvPr/>
        </p:nvSpPr>
        <p:spPr>
          <a:xfrm>
            <a:off x="5615837" y="2445026"/>
            <a:ext cx="427154" cy="410733"/>
          </a:xfrm>
          <a:prstGeom prst="flowChartConnector">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31">
            <a:extLst>
              <a:ext uri="{FF2B5EF4-FFF2-40B4-BE49-F238E27FC236}">
                <a16:creationId xmlns:a16="http://schemas.microsoft.com/office/drawing/2014/main" id="{57F51490-45AF-445F-AA04-C552A8CD3E40}"/>
              </a:ext>
            </a:extLst>
          </p:cNvPr>
          <p:cNvSpPr txBox="1"/>
          <p:nvPr/>
        </p:nvSpPr>
        <p:spPr>
          <a:xfrm>
            <a:off x="4491321" y="2320262"/>
            <a:ext cx="1344295" cy="521970"/>
          </a:xfrm>
          <a:prstGeom prst="rect">
            <a:avLst/>
          </a:prstGeom>
          <a:noFill/>
        </p:spPr>
        <p:txBody>
          <a:bodyPr wrap="square" rtlCol="0">
            <a:spAutoFit/>
          </a:bodyPr>
          <a:lstStyle/>
          <a:p>
            <a:pPr algn="ctr"/>
            <a:r>
              <a:rPr lang="zh-CN" altLang="en-US" sz="2800" b="1" dirty="0">
                <a:solidFill>
                  <a:srgbClr val="FF0000"/>
                </a:solidFill>
              </a:rPr>
              <a:t>英国</a:t>
            </a:r>
          </a:p>
        </p:txBody>
      </p:sp>
      <p:sp>
        <p:nvSpPr>
          <p:cNvPr id="12" name="TextBox 45">
            <a:extLst>
              <a:ext uri="{FF2B5EF4-FFF2-40B4-BE49-F238E27FC236}">
                <a16:creationId xmlns:a16="http://schemas.microsoft.com/office/drawing/2014/main" id="{F311214F-5A51-48A3-B642-88AA0ABEF29A}"/>
              </a:ext>
            </a:extLst>
          </p:cNvPr>
          <p:cNvSpPr txBox="1"/>
          <p:nvPr/>
        </p:nvSpPr>
        <p:spPr>
          <a:xfrm>
            <a:off x="5829509" y="2231862"/>
            <a:ext cx="1344104" cy="521970"/>
          </a:xfrm>
          <a:prstGeom prst="rect">
            <a:avLst/>
          </a:prstGeom>
          <a:noFill/>
        </p:spPr>
        <p:txBody>
          <a:bodyPr wrap="square" rtlCol="0">
            <a:spAutoFit/>
          </a:bodyPr>
          <a:lstStyle/>
          <a:p>
            <a:pPr algn="ctr"/>
            <a:r>
              <a:rPr lang="zh-CN" altLang="en-US" sz="2800" b="1" dirty="0">
                <a:solidFill>
                  <a:srgbClr val="FFFF00"/>
                </a:solidFill>
              </a:rPr>
              <a:t>德国</a:t>
            </a:r>
          </a:p>
        </p:txBody>
      </p:sp>
      <p:sp>
        <p:nvSpPr>
          <p:cNvPr id="13" name="TextBox 45">
            <a:extLst>
              <a:ext uri="{FF2B5EF4-FFF2-40B4-BE49-F238E27FC236}">
                <a16:creationId xmlns:a16="http://schemas.microsoft.com/office/drawing/2014/main" id="{CE4F6C00-9B26-4265-A355-83BE0E4D27C0}"/>
              </a:ext>
            </a:extLst>
          </p:cNvPr>
          <p:cNvSpPr txBox="1"/>
          <p:nvPr/>
        </p:nvSpPr>
        <p:spPr>
          <a:xfrm>
            <a:off x="5751255" y="2682274"/>
            <a:ext cx="1344104" cy="521970"/>
          </a:xfrm>
          <a:prstGeom prst="rect">
            <a:avLst/>
          </a:prstGeom>
          <a:noFill/>
        </p:spPr>
        <p:txBody>
          <a:bodyPr wrap="square" rtlCol="0">
            <a:spAutoFit/>
          </a:bodyPr>
          <a:lstStyle/>
          <a:p>
            <a:pPr algn="ctr"/>
            <a:r>
              <a:rPr lang="zh-CN" altLang="en-US" sz="2800" b="1" dirty="0">
                <a:solidFill>
                  <a:srgbClr val="FFFF00"/>
                </a:solidFill>
              </a:rPr>
              <a:t>法国</a:t>
            </a:r>
          </a:p>
        </p:txBody>
      </p:sp>
      <p:cxnSp>
        <p:nvCxnSpPr>
          <p:cNvPr id="14" name="直接箭头连接符 13">
            <a:extLst>
              <a:ext uri="{FF2B5EF4-FFF2-40B4-BE49-F238E27FC236}">
                <a16:creationId xmlns:a16="http://schemas.microsoft.com/office/drawing/2014/main" id="{B1BFDBC4-1F42-4B82-A705-503DC2B3682D}"/>
              </a:ext>
            </a:extLst>
          </p:cNvPr>
          <p:cNvCxnSpPr>
            <a:cxnSpLocks/>
          </p:cNvCxnSpPr>
          <p:nvPr/>
        </p:nvCxnSpPr>
        <p:spPr>
          <a:xfrm>
            <a:off x="6042991" y="2706233"/>
            <a:ext cx="303125" cy="95198"/>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A6212C9-CB35-4B69-8A8B-E4BF625297AB}"/>
              </a:ext>
            </a:extLst>
          </p:cNvPr>
          <p:cNvCxnSpPr>
            <a:cxnSpLocks/>
          </p:cNvCxnSpPr>
          <p:nvPr/>
        </p:nvCxnSpPr>
        <p:spPr>
          <a:xfrm>
            <a:off x="5979776" y="2787725"/>
            <a:ext cx="214777" cy="266771"/>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45">
            <a:extLst>
              <a:ext uri="{FF2B5EF4-FFF2-40B4-BE49-F238E27FC236}">
                <a16:creationId xmlns:a16="http://schemas.microsoft.com/office/drawing/2014/main" id="{9793162F-771F-4F79-9118-2F8B48784AF7}"/>
              </a:ext>
            </a:extLst>
          </p:cNvPr>
          <p:cNvSpPr txBox="1"/>
          <p:nvPr/>
        </p:nvSpPr>
        <p:spPr>
          <a:xfrm>
            <a:off x="2560390" y="3168015"/>
            <a:ext cx="1344104" cy="521970"/>
          </a:xfrm>
          <a:prstGeom prst="rect">
            <a:avLst/>
          </a:prstGeom>
          <a:noFill/>
        </p:spPr>
        <p:txBody>
          <a:bodyPr wrap="square" rtlCol="0">
            <a:spAutoFit/>
          </a:bodyPr>
          <a:lstStyle/>
          <a:p>
            <a:pPr algn="ctr"/>
            <a:r>
              <a:rPr lang="zh-CN" altLang="en-US" sz="2800" b="1" dirty="0">
                <a:solidFill>
                  <a:srgbClr val="FFFF00"/>
                </a:solidFill>
              </a:rPr>
              <a:t>美国</a:t>
            </a:r>
          </a:p>
        </p:txBody>
      </p:sp>
      <p:cxnSp>
        <p:nvCxnSpPr>
          <p:cNvPr id="24" name="直接箭头连接符 23">
            <a:extLst>
              <a:ext uri="{FF2B5EF4-FFF2-40B4-BE49-F238E27FC236}">
                <a16:creationId xmlns:a16="http://schemas.microsoft.com/office/drawing/2014/main" id="{DB3F2064-ECF0-4A83-B380-8DAE1D972E39}"/>
              </a:ext>
            </a:extLst>
          </p:cNvPr>
          <p:cNvCxnSpPr>
            <a:cxnSpLocks/>
          </p:cNvCxnSpPr>
          <p:nvPr/>
        </p:nvCxnSpPr>
        <p:spPr>
          <a:xfrm flipH="1">
            <a:off x="3600077" y="2762053"/>
            <a:ext cx="2075279" cy="666947"/>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TextBox 45">
            <a:extLst>
              <a:ext uri="{FF2B5EF4-FFF2-40B4-BE49-F238E27FC236}">
                <a16:creationId xmlns:a16="http://schemas.microsoft.com/office/drawing/2014/main" id="{2755A9FF-7D03-44F3-9C91-6A3AB539DE2F}"/>
              </a:ext>
            </a:extLst>
          </p:cNvPr>
          <p:cNvSpPr txBox="1"/>
          <p:nvPr/>
        </p:nvSpPr>
        <p:spPr>
          <a:xfrm>
            <a:off x="7330376" y="2128422"/>
            <a:ext cx="1344104" cy="521970"/>
          </a:xfrm>
          <a:prstGeom prst="rect">
            <a:avLst/>
          </a:prstGeom>
          <a:noFill/>
        </p:spPr>
        <p:txBody>
          <a:bodyPr wrap="square" rtlCol="0">
            <a:spAutoFit/>
          </a:bodyPr>
          <a:lstStyle/>
          <a:p>
            <a:pPr algn="ctr"/>
            <a:r>
              <a:rPr lang="zh-CN" altLang="en-US" sz="2800" b="1" dirty="0">
                <a:solidFill>
                  <a:srgbClr val="FFFF00"/>
                </a:solidFill>
              </a:rPr>
              <a:t>俄罗斯</a:t>
            </a:r>
          </a:p>
        </p:txBody>
      </p:sp>
      <p:cxnSp>
        <p:nvCxnSpPr>
          <p:cNvPr id="27" name="直接箭头连接符 26">
            <a:extLst>
              <a:ext uri="{FF2B5EF4-FFF2-40B4-BE49-F238E27FC236}">
                <a16:creationId xmlns:a16="http://schemas.microsoft.com/office/drawing/2014/main" id="{464AA505-7489-49BF-9BB4-23042D1DE04B}"/>
              </a:ext>
            </a:extLst>
          </p:cNvPr>
          <p:cNvCxnSpPr>
            <a:cxnSpLocks/>
          </p:cNvCxnSpPr>
          <p:nvPr/>
        </p:nvCxnSpPr>
        <p:spPr>
          <a:xfrm flipV="1">
            <a:off x="6440746" y="2602793"/>
            <a:ext cx="1142810" cy="245761"/>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extBox 45">
            <a:extLst>
              <a:ext uri="{FF2B5EF4-FFF2-40B4-BE49-F238E27FC236}">
                <a16:creationId xmlns:a16="http://schemas.microsoft.com/office/drawing/2014/main" id="{5E69755E-4FFE-4C2F-89AA-FB24BAAFEE4A}"/>
              </a:ext>
            </a:extLst>
          </p:cNvPr>
          <p:cNvSpPr txBox="1"/>
          <p:nvPr/>
        </p:nvSpPr>
        <p:spPr>
          <a:xfrm>
            <a:off x="9574924" y="3223275"/>
            <a:ext cx="1344104" cy="521970"/>
          </a:xfrm>
          <a:prstGeom prst="rect">
            <a:avLst/>
          </a:prstGeom>
          <a:noFill/>
        </p:spPr>
        <p:txBody>
          <a:bodyPr wrap="square" rtlCol="0">
            <a:spAutoFit/>
          </a:bodyPr>
          <a:lstStyle/>
          <a:p>
            <a:pPr algn="ctr"/>
            <a:r>
              <a:rPr lang="zh-CN" altLang="en-US" sz="2800" b="1" dirty="0">
                <a:solidFill>
                  <a:srgbClr val="FFFF00"/>
                </a:solidFill>
              </a:rPr>
              <a:t>日本</a:t>
            </a:r>
          </a:p>
        </p:txBody>
      </p:sp>
      <p:cxnSp>
        <p:nvCxnSpPr>
          <p:cNvPr id="30" name="直接箭头连接符 29">
            <a:extLst>
              <a:ext uri="{FF2B5EF4-FFF2-40B4-BE49-F238E27FC236}">
                <a16:creationId xmlns:a16="http://schemas.microsoft.com/office/drawing/2014/main" id="{B6A2F99B-97F0-489B-8FD0-66956C5F0B0D}"/>
              </a:ext>
            </a:extLst>
          </p:cNvPr>
          <p:cNvCxnSpPr>
            <a:cxnSpLocks/>
          </p:cNvCxnSpPr>
          <p:nvPr/>
        </p:nvCxnSpPr>
        <p:spPr>
          <a:xfrm>
            <a:off x="6501561" y="2959198"/>
            <a:ext cx="3328238" cy="525062"/>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C5F6C9DB-1B8E-4CE7-8CDF-E7E850D34251}"/>
              </a:ext>
            </a:extLst>
          </p:cNvPr>
          <p:cNvGrpSpPr/>
          <p:nvPr/>
        </p:nvGrpSpPr>
        <p:grpSpPr>
          <a:xfrm>
            <a:off x="616986" y="5242275"/>
            <a:ext cx="1717971" cy="1217994"/>
            <a:chOff x="452070" y="1020823"/>
            <a:chExt cx="1717971" cy="1217994"/>
          </a:xfrm>
        </p:grpSpPr>
        <p:pic>
          <p:nvPicPr>
            <p:cNvPr id="32" name="图片 31">
              <a:extLst>
                <a:ext uri="{FF2B5EF4-FFF2-40B4-BE49-F238E27FC236}">
                  <a16:creationId xmlns:a16="http://schemas.microsoft.com/office/drawing/2014/main" id="{1DA19244-5F5C-4813-ADCB-10738648BE08}"/>
                </a:ext>
              </a:extLst>
            </p:cNvPr>
            <p:cNvPicPr>
              <a:picLocks noChangeAspect="1"/>
            </p:cNvPicPr>
            <p:nvPr/>
          </p:nvPicPr>
          <p:blipFill>
            <a:blip r:embed="rId5"/>
            <a:stretch>
              <a:fillRect/>
            </a:stretch>
          </p:blipFill>
          <p:spPr>
            <a:xfrm>
              <a:off x="452070" y="1020823"/>
              <a:ext cx="1717971" cy="1217994"/>
            </a:xfrm>
            <a:prstGeom prst="rect">
              <a:avLst/>
            </a:prstGeom>
            <a:effectLst>
              <a:outerShdw blurRad="50800" dist="38100" dir="2700000" algn="tl" rotWithShape="0">
                <a:prstClr val="black">
                  <a:alpha val="40000"/>
                </a:prstClr>
              </a:outerShdw>
            </a:effectLst>
          </p:spPr>
        </p:pic>
        <p:sp>
          <p:nvSpPr>
            <p:cNvPr id="33" name="文本框 32">
              <a:extLst>
                <a:ext uri="{FF2B5EF4-FFF2-40B4-BE49-F238E27FC236}">
                  <a16:creationId xmlns:a16="http://schemas.microsoft.com/office/drawing/2014/main" id="{7A1CB4B0-9799-4E3D-9C89-6EF822D4208E}"/>
                </a:ext>
              </a:extLst>
            </p:cNvPr>
            <p:cNvSpPr txBox="1"/>
            <p:nvPr/>
          </p:nvSpPr>
          <p:spPr>
            <a:xfrm>
              <a:off x="487160" y="1192720"/>
              <a:ext cx="1647790" cy="954107"/>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英国工业革命扩展</a:t>
              </a:r>
            </a:p>
          </p:txBody>
        </p:sp>
      </p:grpSp>
      <p:sp>
        <p:nvSpPr>
          <p:cNvPr id="34" name="文本框 33">
            <a:extLst>
              <a:ext uri="{FF2B5EF4-FFF2-40B4-BE49-F238E27FC236}">
                <a16:creationId xmlns:a16="http://schemas.microsoft.com/office/drawing/2014/main" id="{105ACFEE-904D-4637-BBD5-1FF7377B8BA4}"/>
              </a:ext>
            </a:extLst>
          </p:cNvPr>
          <p:cNvSpPr txBox="1"/>
          <p:nvPr/>
        </p:nvSpPr>
        <p:spPr>
          <a:xfrm>
            <a:off x="2435684" y="5195880"/>
            <a:ext cx="9048514" cy="1384995"/>
          </a:xfrm>
          <a:prstGeom prst="rect">
            <a:avLst/>
          </a:prstGeom>
          <a:noFill/>
        </p:spPr>
        <p:txBody>
          <a:bodyPr wrap="square">
            <a:spAutoFit/>
          </a:bodyPr>
          <a:lstStyle/>
          <a:p>
            <a:r>
              <a:rPr lang="en-US" altLang="zh-CN" sz="2800" dirty="0">
                <a:latin typeface="微软雅黑" panose="020B0503020204020204" charset="-122"/>
                <a:ea typeface="微软雅黑" panose="020B0503020204020204" charset="-122"/>
                <a:cs typeface="微软雅黑" panose="020B0503020204020204" charset="-122"/>
              </a:rPr>
              <a:t>  </a:t>
            </a:r>
            <a:r>
              <a:rPr lang="zh-CN" altLang="zh-CN" sz="2800" dirty="0">
                <a:latin typeface="微软雅黑" panose="020B0503020204020204" charset="-122"/>
                <a:ea typeface="微软雅黑" panose="020B0503020204020204" charset="-122"/>
                <a:cs typeface="微软雅黑" panose="020B0503020204020204" charset="-122"/>
              </a:rPr>
              <a:t>从18世纪后期到19世纪中期，工业革命</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从英国</a:t>
            </a:r>
            <a:r>
              <a:rPr lang="zh-CN" altLang="zh-CN" sz="2800" dirty="0">
                <a:latin typeface="微软雅黑" panose="020B0503020204020204" charset="-122"/>
                <a:ea typeface="微软雅黑" panose="020B0503020204020204" charset="-122"/>
                <a:cs typeface="微软雅黑" panose="020B0503020204020204" charset="-122"/>
              </a:rPr>
              <a:t>逐渐扩展到</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欧洲大陆</a:t>
            </a:r>
            <a:r>
              <a:rPr lang="zh-CN" altLang="zh-CN" sz="2800" dirty="0">
                <a:latin typeface="微软雅黑" panose="020B0503020204020204" charset="-122"/>
                <a:ea typeface="微软雅黑" panose="020B0503020204020204" charset="-122"/>
                <a:cs typeface="微软雅黑" panose="020B0503020204020204" charset="-122"/>
              </a:rPr>
              <a:t>和</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北美</a:t>
            </a:r>
            <a:r>
              <a:rPr lang="zh-CN" altLang="zh-CN" sz="2800" dirty="0">
                <a:latin typeface="微软雅黑" panose="020B0503020204020204" charset="-122"/>
                <a:ea typeface="微软雅黑" panose="020B0503020204020204" charset="-122"/>
                <a:cs typeface="微软雅黑" panose="020B0503020204020204" charset="-122"/>
              </a:rPr>
              <a:t>，从</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大西洋两岸</a:t>
            </a:r>
            <a:r>
              <a:rPr lang="zh-CN" altLang="zh-CN" sz="2800" dirty="0">
                <a:latin typeface="微软雅黑" panose="020B0503020204020204" charset="-122"/>
                <a:ea typeface="微软雅黑" panose="020B0503020204020204" charset="-122"/>
                <a:cs typeface="微软雅黑" panose="020B0503020204020204" charset="-122"/>
              </a:rPr>
              <a:t>逐步深入</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内陆</a:t>
            </a:r>
            <a:r>
              <a:rPr lang="zh-CN" altLang="zh-CN" sz="2800" dirty="0">
                <a:latin typeface="微软雅黑" panose="020B0503020204020204" charset="-122"/>
                <a:ea typeface="微软雅黑" panose="020B0503020204020204" charset="-122"/>
                <a:cs typeface="微软雅黑" panose="020B0503020204020204" charset="-122"/>
              </a:rPr>
              <a:t>，形成持续不断的</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辐射效应</a:t>
            </a:r>
            <a:r>
              <a:rPr lang="zh-CN" altLang="zh-CN" sz="2800" dirty="0">
                <a:latin typeface="微软雅黑" panose="020B0503020204020204" charset="-122"/>
                <a:ea typeface="微软雅黑" panose="020B0503020204020204" charset="-122"/>
                <a:cs typeface="微软雅黑" panose="020B0503020204020204" charset="-122"/>
              </a:rPr>
              <a:t>。</a:t>
            </a:r>
            <a:endParaRPr lang="zh-CN" altLang="en-US" sz="2800" dirty="0"/>
          </a:p>
        </p:txBody>
      </p:sp>
      <p:sp>
        <p:nvSpPr>
          <p:cNvPr id="35" name="矩形 34">
            <a:extLst>
              <a:ext uri="{FF2B5EF4-FFF2-40B4-BE49-F238E27FC236}">
                <a16:creationId xmlns:a16="http://schemas.microsoft.com/office/drawing/2014/main" id="{25D05F66-5AC3-4EF7-A46E-6DAF9402B5AE}"/>
              </a:ext>
            </a:extLst>
          </p:cNvPr>
          <p:cNvSpPr/>
          <p:nvPr/>
        </p:nvSpPr>
        <p:spPr>
          <a:xfrm>
            <a:off x="2020165" y="3745245"/>
            <a:ext cx="2424554" cy="52197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mn-ea"/>
              </a:rPr>
              <a:t>1865</a:t>
            </a:r>
            <a:r>
              <a:rPr lang="zh-CN" altLang="en-US" sz="2400" b="1" dirty="0">
                <a:solidFill>
                  <a:srgbClr val="FF0000"/>
                </a:solidFill>
                <a:latin typeface="+mn-ea"/>
              </a:rPr>
              <a:t>南北战争</a:t>
            </a:r>
          </a:p>
        </p:txBody>
      </p:sp>
      <p:sp>
        <p:nvSpPr>
          <p:cNvPr id="36" name="矩形 35">
            <a:extLst>
              <a:ext uri="{FF2B5EF4-FFF2-40B4-BE49-F238E27FC236}">
                <a16:creationId xmlns:a16="http://schemas.microsoft.com/office/drawing/2014/main" id="{B07D5127-7FBB-43B9-A481-AA1B5E6087B5}"/>
              </a:ext>
            </a:extLst>
          </p:cNvPr>
          <p:cNvSpPr/>
          <p:nvPr/>
        </p:nvSpPr>
        <p:spPr>
          <a:xfrm>
            <a:off x="8959558" y="3839950"/>
            <a:ext cx="2424554" cy="52197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mn-ea"/>
              </a:rPr>
              <a:t>1868</a:t>
            </a:r>
            <a:r>
              <a:rPr lang="zh-CN" altLang="en-US" sz="2400" b="1" dirty="0">
                <a:solidFill>
                  <a:srgbClr val="FF0000"/>
                </a:solidFill>
                <a:latin typeface="+mn-ea"/>
              </a:rPr>
              <a:t>明治维新</a:t>
            </a:r>
          </a:p>
        </p:txBody>
      </p:sp>
      <p:sp>
        <p:nvSpPr>
          <p:cNvPr id="38" name="TextBox 45">
            <a:extLst>
              <a:ext uri="{FF2B5EF4-FFF2-40B4-BE49-F238E27FC236}">
                <a16:creationId xmlns:a16="http://schemas.microsoft.com/office/drawing/2014/main" id="{5A9E2539-04D8-4294-877D-DB579C171ADA}"/>
              </a:ext>
            </a:extLst>
          </p:cNvPr>
          <p:cNvSpPr txBox="1"/>
          <p:nvPr/>
        </p:nvSpPr>
        <p:spPr>
          <a:xfrm>
            <a:off x="5829509" y="3203725"/>
            <a:ext cx="1344104" cy="521970"/>
          </a:xfrm>
          <a:prstGeom prst="rect">
            <a:avLst/>
          </a:prstGeom>
          <a:noFill/>
        </p:spPr>
        <p:txBody>
          <a:bodyPr wrap="square" rtlCol="0">
            <a:spAutoFit/>
          </a:bodyPr>
          <a:lstStyle/>
          <a:p>
            <a:pPr algn="ctr"/>
            <a:r>
              <a:rPr lang="zh-CN" altLang="en-US" sz="2800" b="1" dirty="0">
                <a:solidFill>
                  <a:srgbClr val="FFFF00"/>
                </a:solidFill>
              </a:rPr>
              <a:t>意大利</a:t>
            </a:r>
          </a:p>
        </p:txBody>
      </p:sp>
      <p:cxnSp>
        <p:nvCxnSpPr>
          <p:cNvPr id="40" name="直接箭头连接符 39">
            <a:extLst>
              <a:ext uri="{FF2B5EF4-FFF2-40B4-BE49-F238E27FC236}">
                <a16:creationId xmlns:a16="http://schemas.microsoft.com/office/drawing/2014/main" id="{EEF18937-451F-41A4-B6A6-0C2C2C200269}"/>
              </a:ext>
            </a:extLst>
          </p:cNvPr>
          <p:cNvCxnSpPr>
            <a:cxnSpLocks/>
          </p:cNvCxnSpPr>
          <p:nvPr/>
        </p:nvCxnSpPr>
        <p:spPr>
          <a:xfrm>
            <a:off x="5911515" y="2842232"/>
            <a:ext cx="568702" cy="517917"/>
          </a:xfrm>
          <a:prstGeom prst="straightConnector1">
            <a:avLst/>
          </a:prstGeom>
          <a:ln w="38100">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293612C5-A71D-45F3-A102-235821115660}"/>
              </a:ext>
            </a:extLst>
          </p:cNvPr>
          <p:cNvSpPr/>
          <p:nvPr/>
        </p:nvSpPr>
        <p:spPr>
          <a:xfrm>
            <a:off x="5338047" y="3729791"/>
            <a:ext cx="2683778" cy="52197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mn-ea"/>
              </a:rPr>
              <a:t>1870</a:t>
            </a:r>
            <a:r>
              <a:rPr lang="zh-CN" altLang="en-US" sz="2400" b="1" dirty="0">
                <a:solidFill>
                  <a:srgbClr val="FF0000"/>
                </a:solidFill>
                <a:latin typeface="+mn-ea"/>
              </a:rPr>
              <a:t>意大利统一</a:t>
            </a:r>
          </a:p>
        </p:txBody>
      </p:sp>
      <p:sp>
        <p:nvSpPr>
          <p:cNvPr id="43" name="矩形 42">
            <a:extLst>
              <a:ext uri="{FF2B5EF4-FFF2-40B4-BE49-F238E27FC236}">
                <a16:creationId xmlns:a16="http://schemas.microsoft.com/office/drawing/2014/main" id="{EB6AC8C6-3855-4455-8320-1D3C2460E870}"/>
              </a:ext>
            </a:extLst>
          </p:cNvPr>
          <p:cNvSpPr/>
          <p:nvPr/>
        </p:nvSpPr>
        <p:spPr>
          <a:xfrm>
            <a:off x="4161009" y="1665691"/>
            <a:ext cx="3252536" cy="52197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mn-ea"/>
              </a:rPr>
              <a:t>1871</a:t>
            </a:r>
            <a:r>
              <a:rPr lang="zh-CN" altLang="en-US" sz="2400" b="1" dirty="0">
                <a:solidFill>
                  <a:srgbClr val="FF0000"/>
                </a:solidFill>
                <a:latin typeface="+mn-ea"/>
              </a:rPr>
              <a:t>德意志帝国统一</a:t>
            </a:r>
          </a:p>
        </p:txBody>
      </p:sp>
      <p:sp>
        <p:nvSpPr>
          <p:cNvPr id="44" name="矩形 43">
            <a:extLst>
              <a:ext uri="{FF2B5EF4-FFF2-40B4-BE49-F238E27FC236}">
                <a16:creationId xmlns:a16="http://schemas.microsoft.com/office/drawing/2014/main" id="{7AD8F005-2ABE-4342-B8A5-F90CE45AE20F}"/>
              </a:ext>
            </a:extLst>
          </p:cNvPr>
          <p:cNvSpPr/>
          <p:nvPr/>
        </p:nvSpPr>
        <p:spPr>
          <a:xfrm>
            <a:off x="8632249" y="2124981"/>
            <a:ext cx="2683778" cy="521971"/>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mn-ea"/>
              </a:rPr>
              <a:t>1861</a:t>
            </a:r>
            <a:r>
              <a:rPr lang="zh-CN" altLang="en-US" sz="2400" b="1" dirty="0">
                <a:solidFill>
                  <a:srgbClr val="FF0000"/>
                </a:solidFill>
                <a:latin typeface="+mn-ea"/>
              </a:rPr>
              <a:t>农奴制改革</a:t>
            </a:r>
          </a:p>
        </p:txBody>
      </p:sp>
    </p:spTree>
    <p:custDataLst>
      <p:tags r:id="rId1"/>
    </p:custDataLst>
    <p:extLst>
      <p:ext uri="{BB962C8B-B14F-4D97-AF65-F5344CB8AC3E}">
        <p14:creationId xmlns:p14="http://schemas.microsoft.com/office/powerpoint/2010/main" val="47053087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arn(inVertical)">
                                      <p:cBhvr>
                                        <p:cTn id="19" dur="500"/>
                                        <p:tgtEl>
                                          <p:spTgt spid="4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inVertical)">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42"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5277678"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工业革命：背景</a:t>
            </a:r>
          </a:p>
        </p:txBody>
      </p:sp>
      <p:sp>
        <p:nvSpPr>
          <p:cNvPr id="3" name="矩形 2">
            <a:extLst>
              <a:ext uri="{FF2B5EF4-FFF2-40B4-BE49-F238E27FC236}">
                <a16:creationId xmlns:a16="http://schemas.microsoft.com/office/drawing/2014/main" id="{9680BD61-CC68-4FD7-A739-EC5E6269FCB8}"/>
              </a:ext>
            </a:extLst>
          </p:cNvPr>
          <p:cNvSpPr/>
          <p:nvPr/>
        </p:nvSpPr>
        <p:spPr>
          <a:xfrm>
            <a:off x="377687" y="887893"/>
            <a:ext cx="11357113" cy="2849222"/>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en-US" altLang="zh-CN" sz="2600" dirty="0">
                <a:solidFill>
                  <a:schemeClr val="tx1"/>
                </a:solidFill>
                <a:latin typeface="楷体" panose="02010609060101010101" pitchFamily="49" charset="-122"/>
                <a:ea typeface="楷体" panose="02010609060101010101" pitchFamily="49" charset="-122"/>
              </a:rPr>
              <a:t>  </a:t>
            </a:r>
            <a:r>
              <a:rPr lang="zh-CN" altLang="en-US" sz="2600" dirty="0">
                <a:solidFill>
                  <a:schemeClr val="tx1"/>
                </a:solidFill>
                <a:latin typeface="楷体" panose="02010609060101010101" pitchFamily="49" charset="-122"/>
                <a:ea typeface="楷体" panose="02010609060101010101" pitchFamily="49" charset="-122"/>
              </a:rPr>
              <a:t>“</a:t>
            </a:r>
            <a:r>
              <a:rPr lang="en-US" altLang="zh-CN" sz="2600" dirty="0">
                <a:solidFill>
                  <a:schemeClr val="tx1"/>
                </a:solidFill>
                <a:latin typeface="楷体" panose="02010609060101010101" pitchFamily="49" charset="-122"/>
                <a:ea typeface="楷体" panose="02010609060101010101" pitchFamily="49" charset="-122"/>
              </a:rPr>
              <a:t>19</a:t>
            </a:r>
            <a:r>
              <a:rPr lang="zh-CN" altLang="en-US" sz="2600" dirty="0">
                <a:solidFill>
                  <a:schemeClr val="tx1"/>
                </a:solidFill>
                <a:latin typeface="楷体" panose="02010609060101010101" pitchFamily="49" charset="-122"/>
                <a:ea typeface="楷体" panose="02010609060101010101" pitchFamily="49" charset="-122"/>
              </a:rPr>
              <a:t>世纪中后期，欧美主要国家资产阶级革命或改革运动的完成，为第二次工业革命的顺利开展提供了政治前提。</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自然科学的突破，技术的创新，新发明的涌现，对于工业革命的形成至关重要，第二次工业革命实际上是在第二次科技革命的直接推动下兴起的。</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工业革命的兴起离不开现有的物质条件，第一次工业革命后，欧美国家实现了初步的工业化，积累了大量资本</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摘编自王斯德主编</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世界通史</a:t>
            </a:r>
            <a:r>
              <a:rPr lang="en-US" altLang="zh-CN" sz="2600" dirty="0">
                <a:solidFill>
                  <a:schemeClr val="tx1"/>
                </a:solidFill>
                <a:latin typeface="楷体" panose="02010609060101010101" pitchFamily="49" charset="-122"/>
                <a:ea typeface="楷体" panose="02010609060101010101" pitchFamily="49" charset="-122"/>
              </a:rPr>
              <a:t>》</a:t>
            </a:r>
          </a:p>
        </p:txBody>
      </p:sp>
      <p:grpSp>
        <p:nvGrpSpPr>
          <p:cNvPr id="4" name="组合 3">
            <a:extLst>
              <a:ext uri="{FF2B5EF4-FFF2-40B4-BE49-F238E27FC236}">
                <a16:creationId xmlns:a16="http://schemas.microsoft.com/office/drawing/2014/main" id="{AD6170EB-9473-4D52-ADF0-33C3AC8463CC}"/>
              </a:ext>
            </a:extLst>
          </p:cNvPr>
          <p:cNvGrpSpPr/>
          <p:nvPr/>
        </p:nvGrpSpPr>
        <p:grpSpPr>
          <a:xfrm>
            <a:off x="966105" y="3841699"/>
            <a:ext cx="9610283" cy="524484"/>
            <a:chOff x="1103323" y="5094237"/>
            <a:chExt cx="9132332" cy="463560"/>
          </a:xfrm>
          <a:solidFill>
            <a:srgbClr val="5A3135"/>
          </a:solidFill>
        </p:grpSpPr>
        <p:grpSp>
          <p:nvGrpSpPr>
            <p:cNvPr id="6" name="组合 5">
              <a:extLst>
                <a:ext uri="{FF2B5EF4-FFF2-40B4-BE49-F238E27FC236}">
                  <a16:creationId xmlns:a16="http://schemas.microsoft.com/office/drawing/2014/main" id="{2535FD13-7F1E-4481-9B4F-C7449CC15A5C}"/>
                </a:ext>
              </a:extLst>
            </p:cNvPr>
            <p:cNvGrpSpPr/>
            <p:nvPr/>
          </p:nvGrpSpPr>
          <p:grpSpPr bwMode="auto">
            <a:xfrm>
              <a:off x="1103323" y="5094237"/>
              <a:ext cx="2105168" cy="463560"/>
              <a:chOff x="709357" y="2929559"/>
              <a:chExt cx="2149210" cy="441176"/>
            </a:xfrm>
            <a:grpFill/>
            <a:effectLst>
              <a:outerShdw blurRad="50800" dist="38100" dir="2700000" algn="tl" rotWithShape="0">
                <a:prstClr val="black">
                  <a:alpha val="40000"/>
                </a:prstClr>
              </a:outerShdw>
            </a:effectLst>
          </p:grpSpPr>
          <p:sp>
            <p:nvSpPr>
              <p:cNvPr id="8" name="Freeform 60">
                <a:extLst>
                  <a:ext uri="{FF2B5EF4-FFF2-40B4-BE49-F238E27FC236}">
                    <a16:creationId xmlns:a16="http://schemas.microsoft.com/office/drawing/2014/main" id="{3BF91EA0-19C6-49AD-B7ED-338658A30F1C}"/>
                  </a:ext>
                </a:extLst>
              </p:cNvPr>
              <p:cNvSpPr>
                <a:spLocks noChangeArrowheads="1"/>
              </p:cNvSpPr>
              <p:nvPr/>
            </p:nvSpPr>
            <p:spPr bwMode="auto">
              <a:xfrm>
                <a:off x="709357" y="2929559"/>
                <a:ext cx="439654" cy="423108"/>
              </a:xfrm>
              <a:custGeom>
                <a:avLst/>
                <a:gdLst>
                  <a:gd name="T0" fmla="*/ 2147483647 w 437"/>
                  <a:gd name="T1" fmla="*/ 2147483647 h 470"/>
                  <a:gd name="T2" fmla="*/ 2147483647 w 437"/>
                  <a:gd name="T3" fmla="*/ 2147483647 h 470"/>
                  <a:gd name="T4" fmla="*/ 2147483647 w 437"/>
                  <a:gd name="T5" fmla="*/ 2147483647 h 470"/>
                  <a:gd name="T6" fmla="*/ 2147483647 w 437"/>
                  <a:gd name="T7" fmla="*/ 2147483647 h 470"/>
                  <a:gd name="T8" fmla="*/ 2147483647 w 437"/>
                  <a:gd name="T9" fmla="*/ 2147483647 h 470"/>
                  <a:gd name="T10" fmla="*/ 2147483647 w 437"/>
                  <a:gd name="T11" fmla="*/ 2147483647 h 470"/>
                  <a:gd name="T12" fmla="*/ 2147483647 w 437"/>
                  <a:gd name="T13" fmla="*/ 2147483647 h 470"/>
                  <a:gd name="T14" fmla="*/ 2147483647 w 437"/>
                  <a:gd name="T15" fmla="*/ 2147483647 h 470"/>
                  <a:gd name="T16" fmla="*/ 2147483647 w 437"/>
                  <a:gd name="T17" fmla="*/ 2147483647 h 470"/>
                  <a:gd name="T18" fmla="*/ 2147483647 w 437"/>
                  <a:gd name="T19" fmla="*/ 2147483647 h 470"/>
                  <a:gd name="T20" fmla="*/ 2147483647 w 437"/>
                  <a:gd name="T21" fmla="*/ 2147483647 h 470"/>
                  <a:gd name="T22" fmla="*/ 2147483647 w 437"/>
                  <a:gd name="T23" fmla="*/ 2147483647 h 470"/>
                  <a:gd name="T24" fmla="*/ 2147483647 w 437"/>
                  <a:gd name="T25" fmla="*/ 2147483647 h 470"/>
                  <a:gd name="T26" fmla="*/ 2147483647 w 437"/>
                  <a:gd name="T27" fmla="*/ 2147483647 h 470"/>
                  <a:gd name="T28" fmla="*/ 2147483647 w 437"/>
                  <a:gd name="T29" fmla="*/ 2147483647 h 470"/>
                  <a:gd name="T30" fmla="*/ 2147483647 w 437"/>
                  <a:gd name="T31" fmla="*/ 2147483647 h 470"/>
                  <a:gd name="T32" fmla="*/ 2147483647 w 437"/>
                  <a:gd name="T33" fmla="*/ 2147483647 h 470"/>
                  <a:gd name="T34" fmla="*/ 2147483647 w 437"/>
                  <a:gd name="T35" fmla="*/ 2147483647 h 470"/>
                  <a:gd name="T36" fmla="*/ 2147483647 w 437"/>
                  <a:gd name="T37" fmla="*/ 2147483647 h 470"/>
                  <a:gd name="T38" fmla="*/ 2147483647 w 437"/>
                  <a:gd name="T39" fmla="*/ 2147483647 h 470"/>
                  <a:gd name="T40" fmla="*/ 2147483647 w 437"/>
                  <a:gd name="T41" fmla="*/ 2147483647 h 470"/>
                  <a:gd name="T42" fmla="*/ 2147483647 w 437"/>
                  <a:gd name="T43" fmla="*/ 2147483647 h 470"/>
                  <a:gd name="T44" fmla="*/ 0 w 437"/>
                  <a:gd name="T45" fmla="*/ 2147483647 h 470"/>
                  <a:gd name="T46" fmla="*/ 0 w 437"/>
                  <a:gd name="T47" fmla="*/ 2147483647 h 470"/>
                  <a:gd name="T48" fmla="*/ 2147483647 w 437"/>
                  <a:gd name="T49" fmla="*/ 2147483647 h 470"/>
                  <a:gd name="T50" fmla="*/ 2147483647 w 437"/>
                  <a:gd name="T51" fmla="*/ 2147483647 h 470"/>
                  <a:gd name="T52" fmla="*/ 2147483647 w 437"/>
                  <a:gd name="T53" fmla="*/ 2147483647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w="9525">
                <a:noFill/>
                <a:round/>
              </a:ln>
            </p:spPr>
            <p:txBody>
              <a:bodyPr lIns="51435" tIns="25718" rIns="51435" bIns="25718"/>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600" dirty="0">
                  <a:latin typeface="微软雅黑" panose="020B0503020204020204" pitchFamily="34" charset="-122"/>
                  <a:ea typeface="微软雅黑" panose="020B0503020204020204" pitchFamily="34" charset="-122"/>
                </a:endParaRPr>
              </a:p>
            </p:txBody>
          </p:sp>
          <p:sp>
            <p:nvSpPr>
              <p:cNvPr id="9" name="圆角矩形 54">
                <a:extLst>
                  <a:ext uri="{FF2B5EF4-FFF2-40B4-BE49-F238E27FC236}">
                    <a16:creationId xmlns:a16="http://schemas.microsoft.com/office/drawing/2014/main" id="{478445C9-DABD-443A-A36B-02E19D70C009}"/>
                  </a:ext>
                </a:extLst>
              </p:cNvPr>
              <p:cNvSpPr/>
              <p:nvPr/>
            </p:nvSpPr>
            <p:spPr>
              <a:xfrm>
                <a:off x="1202138" y="2947627"/>
                <a:ext cx="1656429" cy="423108"/>
              </a:xfrm>
              <a:prstGeom prst="roundRect">
                <a:avLst>
                  <a:gd name="adj" fmla="val 99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zh-CN" altLang="en-US" sz="2600" noProof="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问题探究</a:t>
                </a:r>
              </a:p>
            </p:txBody>
          </p:sp>
          <p:sp>
            <p:nvSpPr>
              <p:cNvPr id="10" name="等腰三角形 9">
                <a:extLst>
                  <a:ext uri="{FF2B5EF4-FFF2-40B4-BE49-F238E27FC236}">
                    <a16:creationId xmlns:a16="http://schemas.microsoft.com/office/drawing/2014/main" id="{CD7B371A-FAED-47D6-81FF-FCAB5F386448}"/>
                  </a:ext>
                </a:extLst>
              </p:cNvPr>
              <p:cNvSpPr/>
              <p:nvPr/>
            </p:nvSpPr>
            <p:spPr>
              <a:xfrm rot="16200000">
                <a:off x="1146280" y="3074026"/>
                <a:ext cx="56400" cy="1134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sz="2600" noProof="1">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7" name="文本框 86">
              <a:extLst>
                <a:ext uri="{FF2B5EF4-FFF2-40B4-BE49-F238E27FC236}">
                  <a16:creationId xmlns:a16="http://schemas.microsoft.com/office/drawing/2014/main" id="{B4C705D9-FC05-4DEB-8069-04ACA3467953}"/>
                </a:ext>
              </a:extLst>
            </p:cNvPr>
            <p:cNvSpPr txBox="1"/>
            <p:nvPr/>
          </p:nvSpPr>
          <p:spPr>
            <a:xfrm>
              <a:off x="3293659" y="5152221"/>
              <a:ext cx="6941996" cy="351340"/>
            </a:xfrm>
            <a:prstGeom prst="rect">
              <a:avLst/>
            </a:prstGeom>
            <a:noFill/>
            <a:ln>
              <a:noFill/>
            </a:ln>
          </p:spPr>
          <p:txBody>
            <a:bodyPr wrap="square" lIns="51435" tIns="25718" rIns="51435" bIns="2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pPr>
              <a:r>
                <a:rPr lang="zh-CN" altLang="en-US" sz="2600" b="1" dirty="0">
                  <a:solidFill>
                    <a:srgbClr val="5A3135"/>
                  </a:solidFill>
                  <a:latin typeface="微软雅黑" panose="020B0503020204020204" pitchFamily="34" charset="-122"/>
                  <a:ea typeface="微软雅黑" panose="020B0503020204020204" pitchFamily="34" charset="-122"/>
                </a:rPr>
                <a:t>根据材料结合所学，分析</a:t>
              </a:r>
              <a:r>
                <a:rPr lang="zh-CN" altLang="en-US" sz="2600" b="1" dirty="0">
                  <a:solidFill>
                    <a:srgbClr val="FF0000"/>
                  </a:solidFill>
                  <a:latin typeface="微软雅黑" panose="020B0503020204020204" pitchFamily="34" charset="-122"/>
                  <a:ea typeface="微软雅黑" panose="020B0503020204020204" pitchFamily="34" charset="-122"/>
                </a:rPr>
                <a:t>第二次</a:t>
              </a:r>
              <a:r>
                <a:rPr lang="zh-CN" altLang="en-US" sz="2600" b="1" dirty="0">
                  <a:solidFill>
                    <a:srgbClr val="5A3135"/>
                  </a:solidFill>
                  <a:latin typeface="微软雅黑" panose="020B0503020204020204" pitchFamily="34" charset="-122"/>
                  <a:ea typeface="微软雅黑" panose="020B0503020204020204" pitchFamily="34" charset="-122"/>
                </a:rPr>
                <a:t>工业革命的</a:t>
              </a:r>
              <a:r>
                <a:rPr lang="zh-CN" altLang="en-US" sz="2600" b="1" dirty="0">
                  <a:solidFill>
                    <a:srgbClr val="FF0000"/>
                  </a:solidFill>
                  <a:latin typeface="微软雅黑" panose="020B0503020204020204" pitchFamily="34" charset="-122"/>
                  <a:ea typeface="微软雅黑" panose="020B0503020204020204" pitchFamily="34" charset="-122"/>
                </a:rPr>
                <a:t>背景</a:t>
              </a:r>
              <a:r>
                <a:rPr lang="zh-CN" altLang="en-US" sz="2600" b="1" dirty="0">
                  <a:solidFill>
                    <a:srgbClr val="5A3135"/>
                  </a:solidFill>
                  <a:latin typeface="微软雅黑" panose="020B0503020204020204" pitchFamily="34" charset="-122"/>
                  <a:ea typeface="微软雅黑" panose="020B0503020204020204" pitchFamily="34" charset="-122"/>
                </a:rPr>
                <a:t>。</a:t>
              </a:r>
              <a:endParaRPr lang="en-US" altLang="zh-CN" sz="2600" b="1" dirty="0">
                <a:solidFill>
                  <a:srgbClr val="5A3135"/>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6BB4DB5D-DCCC-4294-AB4C-1681ECC2FD24}"/>
              </a:ext>
            </a:extLst>
          </p:cNvPr>
          <p:cNvGrpSpPr/>
          <p:nvPr/>
        </p:nvGrpSpPr>
        <p:grpSpPr>
          <a:xfrm>
            <a:off x="984050" y="4493903"/>
            <a:ext cx="1124320" cy="625646"/>
            <a:chOff x="4429791" y="4434483"/>
            <a:chExt cx="615506" cy="523220"/>
          </a:xfrm>
        </p:grpSpPr>
        <p:pic>
          <p:nvPicPr>
            <p:cNvPr id="12" name="图片 11">
              <a:extLst>
                <a:ext uri="{FF2B5EF4-FFF2-40B4-BE49-F238E27FC236}">
                  <a16:creationId xmlns:a16="http://schemas.microsoft.com/office/drawing/2014/main" id="{E7766374-4059-49E2-AAB0-454748A35675}"/>
                </a:ext>
              </a:extLst>
            </p:cNvPr>
            <p:cNvPicPr>
              <a:picLocks noChangeAspect="1"/>
            </p:cNvPicPr>
            <p:nvPr/>
          </p:nvPicPr>
          <p:blipFill rotWithShape="1">
            <a:blip r:embed="rId4"/>
            <a:srcRect r="38159" b="2217"/>
            <a:stretch/>
          </p:blipFill>
          <p:spPr>
            <a:xfrm>
              <a:off x="4429791" y="4434483"/>
              <a:ext cx="615506" cy="523220"/>
            </a:xfrm>
            <a:prstGeom prst="rect">
              <a:avLst/>
            </a:prstGeom>
            <a:effectLst>
              <a:outerShdw blurRad="50800" dist="38100" dir="2700000" algn="tl" rotWithShape="0">
                <a:prstClr val="black">
                  <a:alpha val="40000"/>
                </a:prstClr>
              </a:outerShdw>
            </a:effectLst>
          </p:spPr>
        </p:pic>
        <p:sp>
          <p:nvSpPr>
            <p:cNvPr id="13" name="文本框 12">
              <a:extLst>
                <a:ext uri="{FF2B5EF4-FFF2-40B4-BE49-F238E27FC236}">
                  <a16:creationId xmlns:a16="http://schemas.microsoft.com/office/drawing/2014/main" id="{71A5ED7E-6148-47E4-96E6-B4560CE8D469}"/>
                </a:ext>
              </a:extLst>
            </p:cNvPr>
            <p:cNvSpPr txBox="1"/>
            <p:nvPr/>
          </p:nvSpPr>
          <p:spPr>
            <a:xfrm>
              <a:off x="4491195" y="4502316"/>
              <a:ext cx="492697" cy="44494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政治</a:t>
              </a:r>
            </a:p>
          </p:txBody>
        </p:sp>
      </p:grpSp>
      <p:sp>
        <p:nvSpPr>
          <p:cNvPr id="14" name="文本框 13">
            <a:extLst>
              <a:ext uri="{FF2B5EF4-FFF2-40B4-BE49-F238E27FC236}">
                <a16:creationId xmlns:a16="http://schemas.microsoft.com/office/drawing/2014/main" id="{D0358ABC-3382-49B1-8996-F9D75A68F1A6}"/>
              </a:ext>
            </a:extLst>
          </p:cNvPr>
          <p:cNvSpPr txBox="1"/>
          <p:nvPr/>
        </p:nvSpPr>
        <p:spPr>
          <a:xfrm>
            <a:off x="2092739" y="4415275"/>
            <a:ext cx="9558583" cy="892552"/>
          </a:xfrm>
          <a:prstGeom prst="rect">
            <a:avLst/>
          </a:prstGeom>
          <a:noFill/>
        </p:spPr>
        <p:txBody>
          <a:bodyPr wrap="square">
            <a:spAutoFit/>
          </a:bodyPr>
          <a:lstStyle/>
          <a:p>
            <a:r>
              <a:rPr lang="zh-CN" altLang="en-US" sz="2600" dirty="0"/>
              <a:t>  19世纪中后期，欧美主要国家</a:t>
            </a:r>
            <a:r>
              <a:rPr lang="zh-CN" altLang="en-US" sz="2600" b="1" u="sng" dirty="0">
                <a:solidFill>
                  <a:srgbClr val="FF0000"/>
                </a:solidFill>
              </a:rPr>
              <a:t>基本确立资本主义政治制度</a:t>
            </a:r>
            <a:r>
              <a:rPr lang="zh-CN" altLang="en-US" sz="2600" dirty="0"/>
              <a:t>，社会相对稳定。</a:t>
            </a:r>
          </a:p>
        </p:txBody>
      </p:sp>
      <p:grpSp>
        <p:nvGrpSpPr>
          <p:cNvPr id="16" name="组合 15">
            <a:extLst>
              <a:ext uri="{FF2B5EF4-FFF2-40B4-BE49-F238E27FC236}">
                <a16:creationId xmlns:a16="http://schemas.microsoft.com/office/drawing/2014/main" id="{22FF6485-CEE7-45CC-A9D8-34811CB40454}"/>
              </a:ext>
            </a:extLst>
          </p:cNvPr>
          <p:cNvGrpSpPr/>
          <p:nvPr/>
        </p:nvGrpSpPr>
        <p:grpSpPr>
          <a:xfrm>
            <a:off x="966105" y="6050427"/>
            <a:ext cx="1124320" cy="625646"/>
            <a:chOff x="4429791" y="4434483"/>
            <a:chExt cx="615506" cy="523220"/>
          </a:xfrm>
        </p:grpSpPr>
        <p:pic>
          <p:nvPicPr>
            <p:cNvPr id="17" name="图片 16">
              <a:extLst>
                <a:ext uri="{FF2B5EF4-FFF2-40B4-BE49-F238E27FC236}">
                  <a16:creationId xmlns:a16="http://schemas.microsoft.com/office/drawing/2014/main" id="{42AE2DBE-6C26-49ED-9240-673FB3933B4F}"/>
                </a:ext>
              </a:extLst>
            </p:cNvPr>
            <p:cNvPicPr>
              <a:picLocks noChangeAspect="1"/>
            </p:cNvPicPr>
            <p:nvPr/>
          </p:nvPicPr>
          <p:blipFill rotWithShape="1">
            <a:blip r:embed="rId4"/>
            <a:srcRect r="38159" b="2217"/>
            <a:stretch/>
          </p:blipFill>
          <p:spPr>
            <a:xfrm>
              <a:off x="4429791" y="4434483"/>
              <a:ext cx="615506" cy="523220"/>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5390F40C-86F7-45CD-87CC-FF4236831B71}"/>
                </a:ext>
              </a:extLst>
            </p:cNvPr>
            <p:cNvSpPr txBox="1"/>
            <p:nvPr/>
          </p:nvSpPr>
          <p:spPr>
            <a:xfrm>
              <a:off x="4491195" y="4502316"/>
              <a:ext cx="492697" cy="44494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经济</a:t>
              </a:r>
            </a:p>
          </p:txBody>
        </p:sp>
      </p:grpSp>
      <p:sp>
        <p:nvSpPr>
          <p:cNvPr id="19" name="文本框 18">
            <a:extLst>
              <a:ext uri="{FF2B5EF4-FFF2-40B4-BE49-F238E27FC236}">
                <a16:creationId xmlns:a16="http://schemas.microsoft.com/office/drawing/2014/main" id="{4DA7C252-0C67-4219-AB0E-F0BD15CBD046}"/>
              </a:ext>
            </a:extLst>
          </p:cNvPr>
          <p:cNvSpPr txBox="1"/>
          <p:nvPr/>
        </p:nvSpPr>
        <p:spPr>
          <a:xfrm>
            <a:off x="2074794" y="6127019"/>
            <a:ext cx="9304303" cy="492443"/>
          </a:xfrm>
          <a:prstGeom prst="rect">
            <a:avLst/>
          </a:prstGeom>
          <a:noFill/>
        </p:spPr>
        <p:txBody>
          <a:bodyPr wrap="square">
            <a:spAutoFit/>
          </a:bodyPr>
          <a:lstStyle/>
          <a:p>
            <a:r>
              <a:rPr lang="zh-CN" altLang="en-US" sz="2600" dirty="0"/>
              <a:t>   </a:t>
            </a:r>
            <a:r>
              <a:rPr lang="zh-CN" altLang="en-US" sz="2600" b="1" u="sng" dirty="0">
                <a:solidFill>
                  <a:srgbClr val="FF0000"/>
                </a:solidFill>
              </a:rPr>
              <a:t>第一次工业革命推动欧美国家积累大量资金</a:t>
            </a:r>
            <a:r>
              <a:rPr lang="zh-CN" altLang="en-US" sz="2600" dirty="0"/>
              <a:t>，经济发展。</a:t>
            </a:r>
          </a:p>
        </p:txBody>
      </p:sp>
      <p:grpSp>
        <p:nvGrpSpPr>
          <p:cNvPr id="24" name="组合 23">
            <a:extLst>
              <a:ext uri="{FF2B5EF4-FFF2-40B4-BE49-F238E27FC236}">
                <a16:creationId xmlns:a16="http://schemas.microsoft.com/office/drawing/2014/main" id="{92E8A197-8558-4688-B7F3-736879C65E28}"/>
              </a:ext>
            </a:extLst>
          </p:cNvPr>
          <p:cNvGrpSpPr/>
          <p:nvPr/>
        </p:nvGrpSpPr>
        <p:grpSpPr>
          <a:xfrm>
            <a:off x="966105" y="5301598"/>
            <a:ext cx="1124320" cy="625646"/>
            <a:chOff x="4429791" y="4434483"/>
            <a:chExt cx="615506" cy="523220"/>
          </a:xfrm>
        </p:grpSpPr>
        <p:pic>
          <p:nvPicPr>
            <p:cNvPr id="25" name="图片 24">
              <a:extLst>
                <a:ext uri="{FF2B5EF4-FFF2-40B4-BE49-F238E27FC236}">
                  <a16:creationId xmlns:a16="http://schemas.microsoft.com/office/drawing/2014/main" id="{C7BCE168-89DE-44CB-B3EC-6860BE0EC8A7}"/>
                </a:ext>
              </a:extLst>
            </p:cNvPr>
            <p:cNvPicPr>
              <a:picLocks noChangeAspect="1"/>
            </p:cNvPicPr>
            <p:nvPr/>
          </p:nvPicPr>
          <p:blipFill rotWithShape="1">
            <a:blip r:embed="rId4"/>
            <a:srcRect r="38159" b="2217"/>
            <a:stretch/>
          </p:blipFill>
          <p:spPr>
            <a:xfrm>
              <a:off x="4429791" y="4434483"/>
              <a:ext cx="615506" cy="523220"/>
            </a:xfrm>
            <a:prstGeom prst="rect">
              <a:avLst/>
            </a:prstGeom>
            <a:effectLst>
              <a:outerShdw blurRad="50800" dist="38100" dir="2700000" algn="tl" rotWithShape="0">
                <a:prstClr val="black">
                  <a:alpha val="40000"/>
                </a:prstClr>
              </a:outerShdw>
            </a:effectLst>
          </p:spPr>
        </p:pic>
        <p:sp>
          <p:nvSpPr>
            <p:cNvPr id="26" name="文本框 25">
              <a:extLst>
                <a:ext uri="{FF2B5EF4-FFF2-40B4-BE49-F238E27FC236}">
                  <a16:creationId xmlns:a16="http://schemas.microsoft.com/office/drawing/2014/main" id="{6830D2E3-4C8F-4C33-8A3E-8B540EB79274}"/>
                </a:ext>
              </a:extLst>
            </p:cNvPr>
            <p:cNvSpPr txBox="1"/>
            <p:nvPr/>
          </p:nvSpPr>
          <p:spPr>
            <a:xfrm>
              <a:off x="4491195" y="4502316"/>
              <a:ext cx="492697" cy="44494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技术</a:t>
              </a:r>
            </a:p>
          </p:txBody>
        </p:sp>
      </p:grpSp>
      <p:sp>
        <p:nvSpPr>
          <p:cNvPr id="27" name="文本框 26">
            <a:extLst>
              <a:ext uri="{FF2B5EF4-FFF2-40B4-BE49-F238E27FC236}">
                <a16:creationId xmlns:a16="http://schemas.microsoft.com/office/drawing/2014/main" id="{1F3C0E31-1027-41CC-B62E-292F0AFB3ECE}"/>
              </a:ext>
            </a:extLst>
          </p:cNvPr>
          <p:cNvSpPr txBox="1"/>
          <p:nvPr/>
        </p:nvSpPr>
        <p:spPr>
          <a:xfrm>
            <a:off x="2347019" y="5395921"/>
            <a:ext cx="9304303" cy="492443"/>
          </a:xfrm>
          <a:prstGeom prst="rect">
            <a:avLst/>
          </a:prstGeom>
          <a:noFill/>
        </p:spPr>
        <p:txBody>
          <a:bodyPr wrap="square">
            <a:spAutoFit/>
          </a:bodyPr>
          <a:lstStyle/>
          <a:p>
            <a:r>
              <a:rPr lang="zh-CN" altLang="en-US" sz="2600" dirty="0">
                <a:solidFill>
                  <a:srgbClr val="FF0000"/>
                </a:solidFill>
              </a:rPr>
              <a:t>自然科学</a:t>
            </a:r>
            <a:r>
              <a:rPr lang="zh-CN" altLang="en-US" sz="2600" dirty="0"/>
              <a:t>取得一系列</a:t>
            </a:r>
            <a:r>
              <a:rPr lang="zh-CN" altLang="en-US" sz="2600" dirty="0">
                <a:solidFill>
                  <a:srgbClr val="FF0000"/>
                </a:solidFill>
              </a:rPr>
              <a:t>突破性成果</a:t>
            </a:r>
            <a:r>
              <a:rPr lang="zh-CN" altLang="en-US" sz="2600" dirty="0"/>
              <a:t>，新技术、新发明层出不穷。</a:t>
            </a:r>
          </a:p>
        </p:txBody>
      </p:sp>
      <p:cxnSp>
        <p:nvCxnSpPr>
          <p:cNvPr id="28" name="直接连接符 27">
            <a:extLst>
              <a:ext uri="{FF2B5EF4-FFF2-40B4-BE49-F238E27FC236}">
                <a16:creationId xmlns:a16="http://schemas.microsoft.com/office/drawing/2014/main" id="{7F5DFE5F-6FE4-4100-ACAA-6B9122561A9E}"/>
              </a:ext>
            </a:extLst>
          </p:cNvPr>
          <p:cNvCxnSpPr>
            <a:cxnSpLocks/>
          </p:cNvCxnSpPr>
          <p:nvPr/>
        </p:nvCxnSpPr>
        <p:spPr>
          <a:xfrm>
            <a:off x="3347104" y="1473917"/>
            <a:ext cx="5418279"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E4D6FB6-6ADC-4002-9F71-3840E6CD0FBA}"/>
              </a:ext>
            </a:extLst>
          </p:cNvPr>
          <p:cNvCxnSpPr>
            <a:cxnSpLocks/>
          </p:cNvCxnSpPr>
          <p:nvPr/>
        </p:nvCxnSpPr>
        <p:spPr>
          <a:xfrm>
            <a:off x="7126357" y="1874795"/>
            <a:ext cx="4398479"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11F031D-7F43-41D6-AB16-1A87AC4F7534}"/>
              </a:ext>
            </a:extLst>
          </p:cNvPr>
          <p:cNvCxnSpPr>
            <a:cxnSpLocks/>
          </p:cNvCxnSpPr>
          <p:nvPr/>
        </p:nvCxnSpPr>
        <p:spPr>
          <a:xfrm>
            <a:off x="412091" y="2275674"/>
            <a:ext cx="2221779"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AFCDD60-BCF0-422B-86F9-93EB5DF60922}"/>
              </a:ext>
            </a:extLst>
          </p:cNvPr>
          <p:cNvCxnSpPr>
            <a:cxnSpLocks/>
          </p:cNvCxnSpPr>
          <p:nvPr/>
        </p:nvCxnSpPr>
        <p:spPr>
          <a:xfrm>
            <a:off x="1778167" y="3143692"/>
            <a:ext cx="9600930"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9E70DC4-5279-4B64-B857-BEBF2202B8C4}"/>
              </a:ext>
            </a:extLst>
          </p:cNvPr>
          <p:cNvCxnSpPr>
            <a:cxnSpLocks/>
          </p:cNvCxnSpPr>
          <p:nvPr/>
        </p:nvCxnSpPr>
        <p:spPr>
          <a:xfrm>
            <a:off x="412091" y="3544571"/>
            <a:ext cx="1091895"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08377293"/>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9"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7663956"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工业革命：主要成就（新动力）</a:t>
            </a:r>
          </a:p>
        </p:txBody>
      </p:sp>
      <p:grpSp>
        <p:nvGrpSpPr>
          <p:cNvPr id="15" name="组合 14">
            <a:extLst>
              <a:ext uri="{FF2B5EF4-FFF2-40B4-BE49-F238E27FC236}">
                <a16:creationId xmlns:a16="http://schemas.microsoft.com/office/drawing/2014/main" id="{4DA70018-05BA-4631-859E-9319386A3972}"/>
              </a:ext>
            </a:extLst>
          </p:cNvPr>
          <p:cNvGrpSpPr/>
          <p:nvPr/>
        </p:nvGrpSpPr>
        <p:grpSpPr>
          <a:xfrm>
            <a:off x="7036" y="1141833"/>
            <a:ext cx="12177927" cy="4084072"/>
            <a:chOff x="7036" y="1141833"/>
            <a:chExt cx="12177927" cy="4084072"/>
          </a:xfrm>
        </p:grpSpPr>
        <p:sp>
          <p:nvSpPr>
            <p:cNvPr id="51" name="矩形 50">
              <a:extLst>
                <a:ext uri="{FF2B5EF4-FFF2-40B4-BE49-F238E27FC236}">
                  <a16:creationId xmlns:a16="http://schemas.microsoft.com/office/drawing/2014/main" id="{308E78BA-4E17-4FE1-A089-322CD05B9BC4}"/>
                </a:ext>
              </a:extLst>
            </p:cNvPr>
            <p:cNvSpPr/>
            <p:nvPr/>
          </p:nvSpPr>
          <p:spPr>
            <a:xfrm>
              <a:off x="7906994" y="1141833"/>
              <a:ext cx="4277969" cy="40840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矩形 49">
              <a:extLst>
                <a:ext uri="{FF2B5EF4-FFF2-40B4-BE49-F238E27FC236}">
                  <a16:creationId xmlns:a16="http://schemas.microsoft.com/office/drawing/2014/main" id="{EC8D593D-0744-482C-AF7E-F93145E22746}"/>
                </a:ext>
              </a:extLst>
            </p:cNvPr>
            <p:cNvSpPr/>
            <p:nvPr/>
          </p:nvSpPr>
          <p:spPr>
            <a:xfrm>
              <a:off x="3685112" y="1141834"/>
              <a:ext cx="4277969" cy="408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矩形 48">
              <a:extLst>
                <a:ext uri="{FF2B5EF4-FFF2-40B4-BE49-F238E27FC236}">
                  <a16:creationId xmlns:a16="http://schemas.microsoft.com/office/drawing/2014/main" id="{E8BDBC67-65F3-44A5-8A5B-5D62A29AEC9D}"/>
                </a:ext>
              </a:extLst>
            </p:cNvPr>
            <p:cNvSpPr/>
            <p:nvPr/>
          </p:nvSpPr>
          <p:spPr>
            <a:xfrm>
              <a:off x="7036" y="1141833"/>
              <a:ext cx="3709457" cy="40840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0" name="图片 29">
              <a:extLst>
                <a:ext uri="{FF2B5EF4-FFF2-40B4-BE49-F238E27FC236}">
                  <a16:creationId xmlns:a16="http://schemas.microsoft.com/office/drawing/2014/main" id="{F4E915A4-5FD6-481F-AC2A-CE1F4913A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006" y="1301111"/>
              <a:ext cx="3267173" cy="3824757"/>
            </a:xfrm>
            <a:prstGeom prst="rect">
              <a:avLst/>
            </a:prstGeom>
            <a:effectLst>
              <a:outerShdw blurRad="50800" dist="38100" dir="2700000" algn="tl" rotWithShape="0">
                <a:prstClr val="black">
                  <a:alpha val="40000"/>
                </a:prstClr>
              </a:outerShdw>
            </a:effectLst>
          </p:spPr>
        </p:pic>
        <p:sp>
          <p:nvSpPr>
            <p:cNvPr id="32" name="文本框 31">
              <a:extLst>
                <a:ext uri="{FF2B5EF4-FFF2-40B4-BE49-F238E27FC236}">
                  <a16:creationId xmlns:a16="http://schemas.microsoft.com/office/drawing/2014/main" id="{D6CD3487-F88F-4B9B-BA30-2E2552937317}"/>
                </a:ext>
              </a:extLst>
            </p:cNvPr>
            <p:cNvSpPr txBox="1"/>
            <p:nvPr/>
          </p:nvSpPr>
          <p:spPr>
            <a:xfrm>
              <a:off x="4564039" y="4540338"/>
              <a:ext cx="210023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贝尔</a:t>
              </a:r>
            </a:p>
          </p:txBody>
        </p:sp>
        <p:pic>
          <p:nvPicPr>
            <p:cNvPr id="34" name="图片 33">
              <a:extLst>
                <a:ext uri="{FF2B5EF4-FFF2-40B4-BE49-F238E27FC236}">
                  <a16:creationId xmlns:a16="http://schemas.microsoft.com/office/drawing/2014/main" id="{776FD57A-956E-4754-A1E9-AFE3F211A2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6580" y="1311943"/>
              <a:ext cx="2774859" cy="3813925"/>
            </a:xfrm>
            <a:prstGeom prst="rect">
              <a:avLst/>
            </a:prstGeom>
            <a:effectLst>
              <a:outerShdw blurRad="50800" dist="38100" dir="2700000" algn="tl" rotWithShape="0">
                <a:prstClr val="black">
                  <a:alpha val="40000"/>
                </a:prstClr>
              </a:outerShdw>
            </a:effectLst>
          </p:spPr>
        </p:pic>
        <p:pic>
          <p:nvPicPr>
            <p:cNvPr id="39" name="图片 38">
              <a:extLst>
                <a:ext uri="{FF2B5EF4-FFF2-40B4-BE49-F238E27FC236}">
                  <a16:creationId xmlns:a16="http://schemas.microsoft.com/office/drawing/2014/main" id="{B556DF55-8497-40A9-8E8C-A68D131C2E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448" y="1211360"/>
              <a:ext cx="2884622" cy="3914508"/>
            </a:xfrm>
            <a:prstGeom prst="rect">
              <a:avLst/>
            </a:prstGeom>
            <a:effectLst>
              <a:outerShdw blurRad="50800" dist="38100" dir="2700000" algn="tl" rotWithShape="0">
                <a:prstClr val="black">
                  <a:alpha val="40000"/>
                </a:prstClr>
              </a:outerShdw>
            </a:effectLst>
          </p:spPr>
        </p:pic>
        <p:sp>
          <p:nvSpPr>
            <p:cNvPr id="40" name="文本框 39">
              <a:extLst>
                <a:ext uri="{FF2B5EF4-FFF2-40B4-BE49-F238E27FC236}">
                  <a16:creationId xmlns:a16="http://schemas.microsoft.com/office/drawing/2014/main" id="{81FB0F67-127E-45F8-826C-25A3706BD93C}"/>
                </a:ext>
              </a:extLst>
            </p:cNvPr>
            <p:cNvSpPr txBox="1"/>
            <p:nvPr/>
          </p:nvSpPr>
          <p:spPr>
            <a:xfrm>
              <a:off x="683577" y="4474846"/>
              <a:ext cx="2636905"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德</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西门子</a:t>
              </a:r>
            </a:p>
          </p:txBody>
        </p:sp>
        <p:sp>
          <p:nvSpPr>
            <p:cNvPr id="41" name="文本框 40">
              <a:extLst>
                <a:ext uri="{FF2B5EF4-FFF2-40B4-BE49-F238E27FC236}">
                  <a16:creationId xmlns:a16="http://schemas.microsoft.com/office/drawing/2014/main" id="{2B275515-0E97-432F-BAF4-29C7C042151E}"/>
                </a:ext>
              </a:extLst>
            </p:cNvPr>
            <p:cNvSpPr txBox="1"/>
            <p:nvPr/>
          </p:nvSpPr>
          <p:spPr>
            <a:xfrm>
              <a:off x="8645038" y="4490778"/>
              <a:ext cx="2109101"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a:t>
              </a: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爱迪生</a:t>
              </a:r>
            </a:p>
          </p:txBody>
        </p:sp>
      </p:grpSp>
      <p:sp>
        <p:nvSpPr>
          <p:cNvPr id="52" name="文本框 51">
            <a:extLst>
              <a:ext uri="{FF2B5EF4-FFF2-40B4-BE49-F238E27FC236}">
                <a16:creationId xmlns:a16="http://schemas.microsoft.com/office/drawing/2014/main" id="{A4B278C2-59B1-4B00-860F-6A84389CB2E6}"/>
              </a:ext>
            </a:extLst>
          </p:cNvPr>
          <p:cNvSpPr txBox="1"/>
          <p:nvPr/>
        </p:nvSpPr>
        <p:spPr>
          <a:xfrm>
            <a:off x="7299596" y="2135890"/>
            <a:ext cx="777314" cy="206210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电话之父</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81BF3919-E767-45A4-917A-3C3FACC51075}"/>
              </a:ext>
            </a:extLst>
          </p:cNvPr>
          <p:cNvSpPr txBox="1"/>
          <p:nvPr/>
        </p:nvSpPr>
        <p:spPr>
          <a:xfrm>
            <a:off x="3121724" y="1845040"/>
            <a:ext cx="777314" cy="2677656"/>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大功率发电机</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5BE5E557-9A6F-4945-8A05-0DA014A9814E}"/>
              </a:ext>
            </a:extLst>
          </p:cNvPr>
          <p:cNvSpPr txBox="1"/>
          <p:nvPr/>
        </p:nvSpPr>
        <p:spPr>
          <a:xfrm>
            <a:off x="11015853" y="1544058"/>
            <a:ext cx="777314"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发明钨丝灯泡</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727A6989-136D-4C77-BF26-3B28985FD587}"/>
              </a:ext>
            </a:extLst>
          </p:cNvPr>
          <p:cNvSpPr txBox="1"/>
          <p:nvPr/>
        </p:nvSpPr>
        <p:spPr>
          <a:xfrm>
            <a:off x="11519243" y="1891341"/>
            <a:ext cx="777314" cy="255454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创办发电厂</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17D8D060-78FA-4199-BD6C-BC5EB6127590}"/>
              </a:ext>
            </a:extLst>
          </p:cNvPr>
          <p:cNvGrpSpPr/>
          <p:nvPr/>
        </p:nvGrpSpPr>
        <p:grpSpPr>
          <a:xfrm>
            <a:off x="686476" y="5503070"/>
            <a:ext cx="2120559" cy="926910"/>
            <a:chOff x="440177" y="1020823"/>
            <a:chExt cx="1747800" cy="668829"/>
          </a:xfrm>
        </p:grpSpPr>
        <p:pic>
          <p:nvPicPr>
            <p:cNvPr id="57" name="图片 56">
              <a:extLst>
                <a:ext uri="{FF2B5EF4-FFF2-40B4-BE49-F238E27FC236}">
                  <a16:creationId xmlns:a16="http://schemas.microsoft.com/office/drawing/2014/main" id="{892E434E-814F-472F-A05D-8599FF33507D}"/>
                </a:ext>
              </a:extLst>
            </p:cNvPr>
            <p:cNvPicPr>
              <a:picLocks noChangeAspect="1"/>
            </p:cNvPicPr>
            <p:nvPr/>
          </p:nvPicPr>
          <p:blipFill>
            <a:blip r:embed="rId7"/>
            <a:stretch>
              <a:fillRect/>
            </a:stretch>
          </p:blipFill>
          <p:spPr>
            <a:xfrm>
              <a:off x="452070" y="1020823"/>
              <a:ext cx="1735907" cy="668829"/>
            </a:xfrm>
            <a:prstGeom prst="rect">
              <a:avLst/>
            </a:prstGeom>
            <a:effectLst>
              <a:outerShdw blurRad="50800" dist="38100" dir="2700000" algn="tl" rotWithShape="0">
                <a:prstClr val="black">
                  <a:alpha val="40000"/>
                </a:prstClr>
              </a:outerShdw>
            </a:effectLst>
          </p:spPr>
        </p:pic>
        <p:sp>
          <p:nvSpPr>
            <p:cNvPr id="58" name="文本框 57">
              <a:extLst>
                <a:ext uri="{FF2B5EF4-FFF2-40B4-BE49-F238E27FC236}">
                  <a16:creationId xmlns:a16="http://schemas.microsoft.com/office/drawing/2014/main" id="{94168FC8-A3E3-4B18-8C3B-A48D5646E847}"/>
                </a:ext>
              </a:extLst>
            </p:cNvPr>
            <p:cNvSpPr txBox="1"/>
            <p:nvPr/>
          </p:nvSpPr>
          <p:spPr>
            <a:xfrm>
              <a:off x="440177" y="1031776"/>
              <a:ext cx="1701522" cy="584271"/>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新动力</a:t>
              </a:r>
              <a:endParaRPr lang="en-US" altLang="zh-CN" sz="2800" b="1" dirty="0">
                <a:solidFill>
                  <a:schemeClr val="bg1"/>
                </a:solidFill>
                <a:effectLst>
                  <a:outerShdw blurRad="38100" dist="38100" dir="2700000" algn="tl">
                    <a:srgbClr val="000000">
                      <a:alpha val="43137"/>
                    </a:srgbClr>
                  </a:outerShdw>
                </a:effectLst>
                <a:latin typeface="+mj-ea"/>
                <a:ea typeface="+mj-ea"/>
              </a:endParaRPr>
            </a:p>
            <a:p>
              <a:pPr algn="ct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电力</a:t>
              </a:r>
            </a:p>
          </p:txBody>
        </p:sp>
      </p:grpSp>
      <p:sp>
        <p:nvSpPr>
          <p:cNvPr id="59" name="文本框 58">
            <a:extLst>
              <a:ext uri="{FF2B5EF4-FFF2-40B4-BE49-F238E27FC236}">
                <a16:creationId xmlns:a16="http://schemas.microsoft.com/office/drawing/2014/main" id="{54622FAA-3E30-4DA6-8E4D-F15D948E96CE}"/>
              </a:ext>
            </a:extLst>
          </p:cNvPr>
          <p:cNvSpPr txBox="1"/>
          <p:nvPr/>
        </p:nvSpPr>
        <p:spPr>
          <a:xfrm>
            <a:off x="2897991" y="5503070"/>
            <a:ext cx="9075342" cy="954107"/>
          </a:xfrm>
          <a:prstGeom prst="rect">
            <a:avLst/>
          </a:prstGeom>
          <a:noFill/>
        </p:spPr>
        <p:txBody>
          <a:bodyPr wrap="square">
            <a:spAutoFit/>
          </a:bodyPr>
          <a:lstStyle/>
          <a:p>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成就①：</a:t>
            </a:r>
            <a:r>
              <a:rPr lang="zh-CN" altLang="zh-CN" sz="2800" dirty="0">
                <a:latin typeface="微软雅黑" panose="020B0503020204020204" charset="-122"/>
                <a:ea typeface="微软雅黑" panose="020B0503020204020204" charset="-122"/>
                <a:cs typeface="微软雅黑" panose="020B0503020204020204" charset="-122"/>
              </a:rPr>
              <a:t>电力技术的广泛开发和应用，</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电力</a:t>
            </a:r>
            <a:r>
              <a:rPr lang="zh-CN" altLang="zh-CN" sz="2800" dirty="0">
                <a:latin typeface="微软雅黑" panose="020B0503020204020204" charset="-122"/>
                <a:ea typeface="微软雅黑" panose="020B0503020204020204" charset="-122"/>
                <a:cs typeface="微软雅黑" panose="020B0503020204020204" charset="-122"/>
              </a:rPr>
              <a:t>成为补充、取代蒸汽的</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新动力</a:t>
            </a:r>
            <a:r>
              <a:rPr lang="zh-CN" altLang="zh-CN" sz="2800" dirty="0">
                <a:latin typeface="微软雅黑" panose="020B0503020204020204" charset="-122"/>
                <a:ea typeface="微软雅黑" panose="020B0503020204020204" charset="-122"/>
                <a:cs typeface="微软雅黑" panose="020B0503020204020204" charset="-122"/>
              </a:rPr>
              <a:t>，人类进入</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“电气时代”</a:t>
            </a:r>
            <a:r>
              <a:rPr lang="zh-CN" altLang="zh-CN" sz="2800" dirty="0">
                <a:latin typeface="微软雅黑" panose="020B0503020204020204" charset="-122"/>
                <a:ea typeface="微软雅黑" panose="020B0503020204020204" charset="-122"/>
                <a:cs typeface="微软雅黑" panose="020B0503020204020204" charset="-122"/>
              </a:rPr>
              <a:t>。</a:t>
            </a:r>
            <a:endParaRPr lang="zh-CN" altLang="en-US" sz="2800" dirty="0"/>
          </a:p>
        </p:txBody>
      </p:sp>
    </p:spTree>
    <p:custDataLst>
      <p:tags r:id="rId1"/>
    </p:custDataLst>
    <p:extLst>
      <p:ext uri="{BB962C8B-B14F-4D97-AF65-F5344CB8AC3E}">
        <p14:creationId xmlns:p14="http://schemas.microsoft.com/office/powerpoint/2010/main" val="184862431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blinds(horizontal)">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ppt_x"/>
                                          </p:val>
                                        </p:tav>
                                        <p:tav tm="100000">
                                          <p:val>
                                            <p:strVal val="#ppt_x"/>
                                          </p:val>
                                        </p:tav>
                                      </p:tavLst>
                                    </p:anim>
                                    <p:anim calcmode="lin" valueType="num">
                                      <p:cBhvr additive="base">
                                        <p:cTn id="3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500" fill="hold"/>
                                        <p:tgtEl>
                                          <p:spTgt spid="59"/>
                                        </p:tgtEl>
                                        <p:attrNameLst>
                                          <p:attrName>ppt_x</p:attrName>
                                        </p:attrNameLst>
                                      </p:cBhvr>
                                      <p:tavLst>
                                        <p:tav tm="0">
                                          <p:val>
                                            <p:strVal val="#ppt_x"/>
                                          </p:val>
                                        </p:tav>
                                        <p:tav tm="100000">
                                          <p:val>
                                            <p:strVal val="#ppt_x"/>
                                          </p:val>
                                        </p:tav>
                                      </p:tavLst>
                                    </p:anim>
                                    <p:anim calcmode="lin" valueType="num">
                                      <p:cBhvr additive="base">
                                        <p:cTn id="3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7B6686F-724C-4A2A-A7E0-3F9859CECB9E}"/>
              </a:ext>
            </a:extLst>
          </p:cNvPr>
          <p:cNvGrpSpPr/>
          <p:nvPr/>
        </p:nvGrpSpPr>
        <p:grpSpPr>
          <a:xfrm>
            <a:off x="0" y="1141832"/>
            <a:ext cx="12192000" cy="4084071"/>
            <a:chOff x="0" y="1141832"/>
            <a:chExt cx="12192000" cy="4084071"/>
          </a:xfrm>
        </p:grpSpPr>
        <p:sp>
          <p:nvSpPr>
            <p:cNvPr id="23" name="矩形 22">
              <a:extLst>
                <a:ext uri="{FF2B5EF4-FFF2-40B4-BE49-F238E27FC236}">
                  <a16:creationId xmlns:a16="http://schemas.microsoft.com/office/drawing/2014/main" id="{5DF0D5BB-FEF0-41ED-99D8-EFA4F2718774}"/>
                </a:ext>
              </a:extLst>
            </p:cNvPr>
            <p:cNvSpPr/>
            <p:nvPr/>
          </p:nvSpPr>
          <p:spPr>
            <a:xfrm>
              <a:off x="7296481" y="1141832"/>
              <a:ext cx="4895519" cy="408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矩形 23">
              <a:extLst>
                <a:ext uri="{FF2B5EF4-FFF2-40B4-BE49-F238E27FC236}">
                  <a16:creationId xmlns:a16="http://schemas.microsoft.com/office/drawing/2014/main" id="{D27A971E-B84E-4B12-9EAC-D57E107736B9}"/>
                </a:ext>
              </a:extLst>
            </p:cNvPr>
            <p:cNvSpPr/>
            <p:nvPr/>
          </p:nvSpPr>
          <p:spPr>
            <a:xfrm>
              <a:off x="0" y="1141832"/>
              <a:ext cx="7603435" cy="40840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3" name="图片 42">
              <a:extLst>
                <a:ext uri="{FF2B5EF4-FFF2-40B4-BE49-F238E27FC236}">
                  <a16:creationId xmlns:a16="http://schemas.microsoft.com/office/drawing/2014/main" id="{6830C012-3FB5-421D-B3AF-D797E0188A64}"/>
                </a:ext>
              </a:extLst>
            </p:cNvPr>
            <p:cNvPicPr>
              <a:picLocks noChangeAspect="1"/>
            </p:cNvPicPr>
            <p:nvPr/>
          </p:nvPicPr>
          <p:blipFill rotWithShape="1">
            <a:blip r:embed="rId4">
              <a:extLst>
                <a:ext uri="{28A0092B-C50C-407E-A947-70E740481C1C}">
                  <a14:useLocalDpi xmlns:a14="http://schemas.microsoft.com/office/drawing/2010/main" val="0"/>
                </a:ext>
              </a:extLst>
            </a:blip>
            <a:srcRect l="5948" t="2292" r="50657" b="12306"/>
            <a:stretch/>
          </p:blipFill>
          <p:spPr>
            <a:xfrm>
              <a:off x="353011" y="1331520"/>
              <a:ext cx="2726281" cy="3746573"/>
            </a:xfrm>
            <a:prstGeom prst="rect">
              <a:avLst/>
            </a:prstGeom>
            <a:effectLst>
              <a:outerShdw blurRad="50800" dist="38100" dir="2700000" algn="tl" rotWithShape="0">
                <a:prstClr val="black">
                  <a:alpha val="40000"/>
                </a:prstClr>
              </a:outerShdw>
            </a:effectLst>
          </p:spPr>
        </p:pic>
        <p:pic>
          <p:nvPicPr>
            <p:cNvPr id="44" name="图片 43">
              <a:extLst>
                <a:ext uri="{FF2B5EF4-FFF2-40B4-BE49-F238E27FC236}">
                  <a16:creationId xmlns:a16="http://schemas.microsoft.com/office/drawing/2014/main" id="{B4EA8C42-1F93-43C2-B2D0-40724179723B}"/>
                </a:ext>
              </a:extLst>
            </p:cNvPr>
            <p:cNvPicPr>
              <a:picLocks noChangeAspect="1"/>
            </p:cNvPicPr>
            <p:nvPr/>
          </p:nvPicPr>
          <p:blipFill rotWithShape="1">
            <a:blip r:embed="rId4">
              <a:extLst>
                <a:ext uri="{28A0092B-C50C-407E-A947-70E740481C1C}">
                  <a14:useLocalDpi xmlns:a14="http://schemas.microsoft.com/office/drawing/2010/main" val="0"/>
                </a:ext>
              </a:extLst>
            </a:blip>
            <a:srcRect l="53095" t="2292" r="3961" b="12306"/>
            <a:stretch/>
          </p:blipFill>
          <p:spPr>
            <a:xfrm>
              <a:off x="3151347" y="1331520"/>
              <a:ext cx="2726281" cy="3746573"/>
            </a:xfrm>
            <a:prstGeom prst="rect">
              <a:avLst/>
            </a:prstGeom>
            <a:effectLst>
              <a:outerShdw blurRad="50800" dist="38100" dir="2700000" algn="tl" rotWithShape="0">
                <a:prstClr val="black">
                  <a:alpha val="40000"/>
                </a:prstClr>
              </a:outerShdw>
            </a:effectLst>
          </p:spPr>
        </p:pic>
        <p:sp>
          <p:nvSpPr>
            <p:cNvPr id="45" name="文本框 44">
              <a:extLst>
                <a:ext uri="{FF2B5EF4-FFF2-40B4-BE49-F238E27FC236}">
                  <a16:creationId xmlns:a16="http://schemas.microsoft.com/office/drawing/2014/main" id="{54C0E0E8-B582-47E0-8F2D-A89672AC1533}"/>
                </a:ext>
              </a:extLst>
            </p:cNvPr>
            <p:cNvSpPr txBox="1"/>
            <p:nvPr/>
          </p:nvSpPr>
          <p:spPr>
            <a:xfrm>
              <a:off x="567791" y="4447525"/>
              <a:ext cx="2329276"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德</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戴姆勒</a:t>
              </a:r>
            </a:p>
          </p:txBody>
        </p:sp>
        <p:sp>
          <p:nvSpPr>
            <p:cNvPr id="46" name="文本框 45">
              <a:extLst>
                <a:ext uri="{FF2B5EF4-FFF2-40B4-BE49-F238E27FC236}">
                  <a16:creationId xmlns:a16="http://schemas.microsoft.com/office/drawing/2014/main" id="{92DDDAE6-55C6-4F19-BFAA-A1D2C61BE264}"/>
                </a:ext>
              </a:extLst>
            </p:cNvPr>
            <p:cNvSpPr txBox="1"/>
            <p:nvPr/>
          </p:nvSpPr>
          <p:spPr>
            <a:xfrm>
              <a:off x="3243083" y="4477075"/>
              <a:ext cx="2670573"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德</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卡尔本茨</a:t>
              </a:r>
            </a:p>
          </p:txBody>
        </p:sp>
        <p:pic>
          <p:nvPicPr>
            <p:cNvPr id="60" name="图片 59">
              <a:extLst>
                <a:ext uri="{FF2B5EF4-FFF2-40B4-BE49-F238E27FC236}">
                  <a16:creationId xmlns:a16="http://schemas.microsoft.com/office/drawing/2014/main" id="{11BC7312-B963-4BD9-A511-0153E0B5D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012" y="1425438"/>
              <a:ext cx="3038567" cy="3636412"/>
            </a:xfrm>
            <a:prstGeom prst="rect">
              <a:avLst/>
            </a:prstGeom>
            <a:effectLst>
              <a:outerShdw blurRad="50800" dist="38100" dir="2700000" algn="tl" rotWithShape="0">
                <a:prstClr val="black">
                  <a:alpha val="40000"/>
                </a:prstClr>
              </a:outerShdw>
            </a:effectLst>
          </p:spPr>
        </p:pic>
        <p:sp>
          <p:nvSpPr>
            <p:cNvPr id="61" name="文本框 60">
              <a:extLst>
                <a:ext uri="{FF2B5EF4-FFF2-40B4-BE49-F238E27FC236}">
                  <a16:creationId xmlns:a16="http://schemas.microsoft.com/office/drawing/2014/main" id="{168D193B-DFAA-4788-BE2F-BE836ABB01AF}"/>
                </a:ext>
              </a:extLst>
            </p:cNvPr>
            <p:cNvSpPr txBox="1"/>
            <p:nvPr/>
          </p:nvSpPr>
          <p:spPr>
            <a:xfrm>
              <a:off x="8297842" y="4400758"/>
              <a:ext cx="2768468"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a:t>
              </a: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莱特兄弟</a:t>
              </a:r>
            </a:p>
          </p:txBody>
        </p:sp>
      </p:grpSp>
      <p:sp>
        <p:nvSpPr>
          <p:cNvPr id="5" name="文本框 4">
            <a:extLst>
              <a:ext uri="{FF2B5EF4-FFF2-40B4-BE49-F238E27FC236}">
                <a16:creationId xmlns:a16="http://schemas.microsoft.com/office/drawing/2014/main" id="{4EBE316C-51D8-4CF7-8D91-465FF7E1E132}"/>
              </a:ext>
            </a:extLst>
          </p:cNvPr>
          <p:cNvSpPr txBox="1"/>
          <p:nvPr/>
        </p:nvSpPr>
        <p:spPr>
          <a:xfrm>
            <a:off x="129208" y="129209"/>
            <a:ext cx="6977269"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工业革命：主要成就（新动力）</a:t>
            </a:r>
          </a:p>
        </p:txBody>
      </p:sp>
      <p:sp>
        <p:nvSpPr>
          <p:cNvPr id="47" name="文本框 46">
            <a:extLst>
              <a:ext uri="{FF2B5EF4-FFF2-40B4-BE49-F238E27FC236}">
                <a16:creationId xmlns:a16="http://schemas.microsoft.com/office/drawing/2014/main" id="{5A9FC3DF-2B98-4123-ADA8-5C565BB554CA}"/>
              </a:ext>
            </a:extLst>
          </p:cNvPr>
          <p:cNvSpPr txBox="1"/>
          <p:nvPr/>
        </p:nvSpPr>
        <p:spPr>
          <a:xfrm>
            <a:off x="6028998" y="1492870"/>
            <a:ext cx="777314" cy="3539430"/>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发明最早的汽车</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EC3D7E24-A3C5-4451-924D-F608D630FA74}"/>
              </a:ext>
            </a:extLst>
          </p:cNvPr>
          <p:cNvSpPr txBox="1"/>
          <p:nvPr/>
        </p:nvSpPr>
        <p:spPr>
          <a:xfrm>
            <a:off x="6636150" y="1167930"/>
            <a:ext cx="777314" cy="4031873"/>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发展现代汽车工业</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D4B55328-1D3E-4C8A-8A20-F3BE95FA2D71}"/>
              </a:ext>
            </a:extLst>
          </p:cNvPr>
          <p:cNvSpPr txBox="1"/>
          <p:nvPr/>
        </p:nvSpPr>
        <p:spPr>
          <a:xfrm>
            <a:off x="11275308" y="1660372"/>
            <a:ext cx="777314" cy="3046988"/>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飞机试飞成功</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F422D25E-4751-4DE3-8C05-CA7703D0F033}"/>
              </a:ext>
            </a:extLst>
          </p:cNvPr>
          <p:cNvGrpSpPr/>
          <p:nvPr/>
        </p:nvGrpSpPr>
        <p:grpSpPr>
          <a:xfrm>
            <a:off x="337913" y="5526480"/>
            <a:ext cx="2392816" cy="969286"/>
            <a:chOff x="440177" y="1020823"/>
            <a:chExt cx="1747800" cy="699406"/>
          </a:xfrm>
        </p:grpSpPr>
        <p:pic>
          <p:nvPicPr>
            <p:cNvPr id="64" name="图片 63">
              <a:extLst>
                <a:ext uri="{FF2B5EF4-FFF2-40B4-BE49-F238E27FC236}">
                  <a16:creationId xmlns:a16="http://schemas.microsoft.com/office/drawing/2014/main" id="{E572772E-DA55-4712-AE9F-979922FB6D80}"/>
                </a:ext>
              </a:extLst>
            </p:cNvPr>
            <p:cNvPicPr>
              <a:picLocks noChangeAspect="1"/>
            </p:cNvPicPr>
            <p:nvPr/>
          </p:nvPicPr>
          <p:blipFill>
            <a:blip r:embed="rId6"/>
            <a:stretch>
              <a:fillRect/>
            </a:stretch>
          </p:blipFill>
          <p:spPr>
            <a:xfrm>
              <a:off x="452070" y="1020823"/>
              <a:ext cx="1735907" cy="668829"/>
            </a:xfrm>
            <a:prstGeom prst="rect">
              <a:avLst/>
            </a:prstGeom>
            <a:effectLst>
              <a:outerShdw blurRad="50800" dist="38100" dir="2700000" algn="tl" rotWithShape="0">
                <a:prstClr val="black">
                  <a:alpha val="40000"/>
                </a:prstClr>
              </a:outerShdw>
            </a:effectLst>
          </p:spPr>
        </p:pic>
        <p:sp>
          <p:nvSpPr>
            <p:cNvPr id="65" name="文本框 64">
              <a:extLst>
                <a:ext uri="{FF2B5EF4-FFF2-40B4-BE49-F238E27FC236}">
                  <a16:creationId xmlns:a16="http://schemas.microsoft.com/office/drawing/2014/main" id="{732A6ED8-5A31-4BC3-A3B9-7B504888A885}"/>
                </a:ext>
              </a:extLst>
            </p:cNvPr>
            <p:cNvSpPr txBox="1"/>
            <p:nvPr/>
          </p:nvSpPr>
          <p:spPr>
            <a:xfrm>
              <a:off x="440177" y="1031776"/>
              <a:ext cx="1701522" cy="688453"/>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新动力</a:t>
              </a:r>
              <a:endParaRPr lang="en-US" altLang="zh-CN" sz="2800" b="1" dirty="0">
                <a:solidFill>
                  <a:schemeClr val="bg1"/>
                </a:solidFill>
                <a:effectLst>
                  <a:outerShdw blurRad="38100" dist="38100" dir="2700000" algn="tl">
                    <a:srgbClr val="000000">
                      <a:alpha val="43137"/>
                    </a:srgbClr>
                  </a:outerShdw>
                </a:effectLst>
                <a:latin typeface="+mj-ea"/>
                <a:ea typeface="+mj-ea"/>
              </a:endParaRPr>
            </a:p>
            <a:p>
              <a:pPr algn="ct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内燃机</a:t>
              </a:r>
            </a:p>
          </p:txBody>
        </p:sp>
      </p:grpSp>
      <p:sp>
        <p:nvSpPr>
          <p:cNvPr id="66" name="文本框 65">
            <a:extLst>
              <a:ext uri="{FF2B5EF4-FFF2-40B4-BE49-F238E27FC236}">
                <a16:creationId xmlns:a16="http://schemas.microsoft.com/office/drawing/2014/main" id="{70764D8A-B45C-4695-9C78-5CFE782E3473}"/>
              </a:ext>
            </a:extLst>
          </p:cNvPr>
          <p:cNvSpPr txBox="1"/>
          <p:nvPr/>
        </p:nvSpPr>
        <p:spPr>
          <a:xfrm>
            <a:off x="2880785" y="5383338"/>
            <a:ext cx="8957020" cy="1384995"/>
          </a:xfrm>
          <a:prstGeom prst="rect">
            <a:avLst/>
          </a:prstGeom>
          <a:noFill/>
        </p:spPr>
        <p:txBody>
          <a:bodyPr wrap="square">
            <a:spAutoFit/>
          </a:bodyPr>
          <a:lstStyle/>
          <a:p>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成就②：</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内燃机</a:t>
            </a:r>
            <a:r>
              <a:rPr lang="zh-CN" altLang="zh-CN" sz="2800" dirty="0">
                <a:latin typeface="微软雅黑" panose="020B0503020204020204" charset="-122"/>
                <a:ea typeface="微软雅黑" panose="020B0503020204020204" charset="-122"/>
                <a:cs typeface="微软雅黑" panose="020B0503020204020204" charset="-122"/>
              </a:rPr>
              <a:t>的创制和应用，带来</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更便捷的动力</a:t>
            </a:r>
            <a:r>
              <a:rPr lang="zh-CN" altLang="zh-CN" sz="2800" dirty="0">
                <a:latin typeface="微软雅黑" panose="020B0503020204020204" charset="-122"/>
                <a:ea typeface="微软雅黑" panose="020B0503020204020204" charset="-122"/>
                <a:cs typeface="微软雅黑" panose="020B0503020204020204" charset="-122"/>
              </a:rPr>
              <a:t>，</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汽车、飞机</a:t>
            </a:r>
            <a:r>
              <a:rPr lang="zh-CN" altLang="zh-CN" sz="2800" dirty="0">
                <a:latin typeface="微软雅黑" panose="020B0503020204020204" charset="-122"/>
                <a:ea typeface="微软雅黑" panose="020B0503020204020204" charset="-122"/>
                <a:cs typeface="微软雅黑" panose="020B0503020204020204" charset="-122"/>
              </a:rPr>
              <a:t>等</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新式快速交通工具</a:t>
            </a:r>
            <a:r>
              <a:rPr lang="zh-CN" altLang="zh-CN" sz="2800" dirty="0">
                <a:latin typeface="微软雅黑" panose="020B0503020204020204" charset="-122"/>
                <a:ea typeface="微软雅黑" panose="020B0503020204020204" charset="-122"/>
                <a:cs typeface="微软雅黑" panose="020B0503020204020204" charset="-122"/>
              </a:rPr>
              <a:t>应运而生，成为第二次工业革命最具深远影响的成就。</a:t>
            </a:r>
            <a:endParaRPr lang="zh-CN" altLang="en-US" sz="2800" dirty="0"/>
          </a:p>
        </p:txBody>
      </p:sp>
    </p:spTree>
    <p:custDataLst>
      <p:tags r:id="rId1"/>
    </p:custDataLst>
    <p:extLst>
      <p:ext uri="{BB962C8B-B14F-4D97-AF65-F5344CB8AC3E}">
        <p14:creationId xmlns:p14="http://schemas.microsoft.com/office/powerpoint/2010/main" val="205492031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linds(horizontal)">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blinds(horizontal)">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62"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7494104"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工业革命：主要成就（产业发展）</a:t>
            </a:r>
          </a:p>
        </p:txBody>
      </p:sp>
      <p:grpSp>
        <p:nvGrpSpPr>
          <p:cNvPr id="11" name="组合 10">
            <a:extLst>
              <a:ext uri="{FF2B5EF4-FFF2-40B4-BE49-F238E27FC236}">
                <a16:creationId xmlns:a16="http://schemas.microsoft.com/office/drawing/2014/main" id="{23C4D2AE-E01E-401D-9513-29D2C34969D4}"/>
              </a:ext>
            </a:extLst>
          </p:cNvPr>
          <p:cNvGrpSpPr/>
          <p:nvPr/>
        </p:nvGrpSpPr>
        <p:grpSpPr>
          <a:xfrm>
            <a:off x="194212" y="1140258"/>
            <a:ext cx="5748132" cy="5340630"/>
            <a:chOff x="194212" y="1140258"/>
            <a:chExt cx="5748132" cy="5340630"/>
          </a:xfrm>
        </p:grpSpPr>
        <p:grpSp>
          <p:nvGrpSpPr>
            <p:cNvPr id="6" name="组合 5">
              <a:extLst>
                <a:ext uri="{FF2B5EF4-FFF2-40B4-BE49-F238E27FC236}">
                  <a16:creationId xmlns:a16="http://schemas.microsoft.com/office/drawing/2014/main" id="{B04DD866-FB90-4908-897E-61CDFADE8F00}"/>
                </a:ext>
              </a:extLst>
            </p:cNvPr>
            <p:cNvGrpSpPr/>
            <p:nvPr/>
          </p:nvGrpSpPr>
          <p:grpSpPr>
            <a:xfrm>
              <a:off x="194213" y="1140258"/>
              <a:ext cx="5748131" cy="2299252"/>
              <a:chOff x="278295" y="1010478"/>
              <a:chExt cx="5748131" cy="2299252"/>
            </a:xfrm>
          </p:grpSpPr>
          <p:pic>
            <p:nvPicPr>
              <p:cNvPr id="3" name="图片 2">
                <a:extLst>
                  <a:ext uri="{FF2B5EF4-FFF2-40B4-BE49-F238E27FC236}">
                    <a16:creationId xmlns:a16="http://schemas.microsoft.com/office/drawing/2014/main" id="{695B475B-482F-409C-8A92-49D93203E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95" y="1010478"/>
                <a:ext cx="5748131" cy="2299252"/>
              </a:xfrm>
              <a:prstGeom prst="rect">
                <a:avLst/>
              </a:prstGeom>
              <a:effectLst>
                <a:outerShdw blurRad="50800" dist="38100" dir="2700000" algn="tl" rotWithShape="0">
                  <a:prstClr val="black">
                    <a:alpha val="40000"/>
                  </a:prstClr>
                </a:outerShdw>
              </a:effectLst>
            </p:spPr>
          </p:pic>
          <p:sp>
            <p:nvSpPr>
              <p:cNvPr id="21" name="文本框 20">
                <a:extLst>
                  <a:ext uri="{FF2B5EF4-FFF2-40B4-BE49-F238E27FC236}">
                    <a16:creationId xmlns:a16="http://schemas.microsoft.com/office/drawing/2014/main" id="{CC2B25AB-DE65-4216-8C80-27947191F34B}"/>
                  </a:ext>
                </a:extLst>
              </p:cNvPr>
              <p:cNvSpPr txBox="1"/>
              <p:nvPr/>
            </p:nvSpPr>
            <p:spPr>
              <a:xfrm>
                <a:off x="278295" y="2786510"/>
                <a:ext cx="2325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沥青路面</a:t>
                </a:r>
              </a:p>
            </p:txBody>
          </p:sp>
        </p:grpSp>
        <p:pic>
          <p:nvPicPr>
            <p:cNvPr id="8" name="图片 7">
              <a:extLst>
                <a:ext uri="{FF2B5EF4-FFF2-40B4-BE49-F238E27FC236}">
                  <a16:creationId xmlns:a16="http://schemas.microsoft.com/office/drawing/2014/main" id="{8395FC32-408D-4C03-9995-A7767E282A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212" y="3578660"/>
              <a:ext cx="2746515" cy="2902227"/>
            </a:xfrm>
            <a:prstGeom prst="rect">
              <a:avLst/>
            </a:prstGeom>
            <a:effectLst>
              <a:outerShdw blurRad="50800" dist="38100" dir="2700000" algn="tl" rotWithShape="0">
                <a:prstClr val="black">
                  <a:alpha val="40000"/>
                </a:prstClr>
              </a:outerShdw>
            </a:effectLst>
          </p:spPr>
        </p:pic>
        <p:sp>
          <p:nvSpPr>
            <p:cNvPr id="25" name="文本框 24">
              <a:extLst>
                <a:ext uri="{FF2B5EF4-FFF2-40B4-BE49-F238E27FC236}">
                  <a16:creationId xmlns:a16="http://schemas.microsoft.com/office/drawing/2014/main" id="{EFDD995A-56EF-4897-B2EB-129BFEF2C6B6}"/>
                </a:ext>
              </a:extLst>
            </p:cNvPr>
            <p:cNvSpPr txBox="1"/>
            <p:nvPr/>
          </p:nvSpPr>
          <p:spPr>
            <a:xfrm>
              <a:off x="194213" y="5957667"/>
              <a:ext cx="2325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塑料玩具</a:t>
              </a:r>
            </a:p>
          </p:txBody>
        </p:sp>
        <p:pic>
          <p:nvPicPr>
            <p:cNvPr id="1026" name="Picture 2">
              <a:extLst>
                <a:ext uri="{FF2B5EF4-FFF2-40B4-BE49-F238E27FC236}">
                  <a16:creationId xmlns:a16="http://schemas.microsoft.com/office/drawing/2014/main" id="{C092E42E-57B0-4B82-97E3-5DAF518D5E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823" r="8819"/>
            <a:stretch/>
          </p:blipFill>
          <p:spPr bwMode="auto">
            <a:xfrm>
              <a:off x="3066622" y="3578660"/>
              <a:ext cx="2875722" cy="29022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599748F7-0DA7-4E7F-A9CB-FC87D8BE00BC}"/>
                </a:ext>
              </a:extLst>
            </p:cNvPr>
            <p:cNvSpPr txBox="1"/>
            <p:nvPr/>
          </p:nvSpPr>
          <p:spPr>
            <a:xfrm>
              <a:off x="3066622" y="5947728"/>
              <a:ext cx="2325757"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化学纤维</a:t>
              </a:r>
            </a:p>
          </p:txBody>
        </p:sp>
      </p:grpSp>
      <p:pic>
        <p:nvPicPr>
          <p:cNvPr id="28" name="Picture 3" descr="20041223162927543">
            <a:extLst>
              <a:ext uri="{FF2B5EF4-FFF2-40B4-BE49-F238E27FC236}">
                <a16:creationId xmlns:a16="http://schemas.microsoft.com/office/drawing/2014/main" id="{20D63651-D9E3-4E5F-A659-A9BEE956385B}"/>
              </a:ext>
            </a:extLst>
          </p:cNvPr>
          <p:cNvPicPr>
            <a:picLocks noGrp="1" noChangeAspect="1"/>
          </p:cNvPicPr>
          <p:nvPr/>
        </p:nvPicPr>
        <p:blipFill rotWithShape="1">
          <a:blip r:embed="rId7"/>
          <a:srcRect l="6165" t="5706" r="7515" b="1631"/>
          <a:stretch/>
        </p:blipFill>
        <p:spPr>
          <a:xfrm>
            <a:off x="6011918" y="1140258"/>
            <a:ext cx="2282687" cy="2299252"/>
          </a:xfrm>
          <a:prstGeom prst="rect">
            <a:avLst/>
          </a:prstGeom>
          <a:solidFill>
            <a:srgbClr val="FFFFFF">
              <a:alpha val="100000"/>
            </a:srgbClr>
          </a:solidFill>
          <a:ln w="9525">
            <a:noFill/>
          </a:ln>
          <a:effectLst>
            <a:outerShdw blurRad="50800" dist="38100" dir="2700000" algn="tl" rotWithShape="0">
              <a:prstClr val="black">
                <a:alpha val="40000"/>
              </a:prstClr>
            </a:outerShdw>
          </a:effectLst>
        </p:spPr>
      </p:pic>
      <p:sp>
        <p:nvSpPr>
          <p:cNvPr id="30" name="文本框 29">
            <a:extLst>
              <a:ext uri="{FF2B5EF4-FFF2-40B4-BE49-F238E27FC236}">
                <a16:creationId xmlns:a16="http://schemas.microsoft.com/office/drawing/2014/main" id="{029EBF64-03B3-4A2E-BC18-D5F99BE4FE12}"/>
              </a:ext>
            </a:extLst>
          </p:cNvPr>
          <p:cNvSpPr txBox="1"/>
          <p:nvPr/>
        </p:nvSpPr>
        <p:spPr>
          <a:xfrm>
            <a:off x="8334362" y="1149670"/>
            <a:ext cx="3743739" cy="2246769"/>
          </a:xfrm>
          <a:prstGeom prst="rect">
            <a:avLst/>
          </a:prstGeom>
          <a:noFill/>
        </p:spPr>
        <p:txBody>
          <a:bodyPr wrap="square">
            <a:spAutoFit/>
          </a:bodyPr>
          <a:lstStyle/>
          <a:p>
            <a:r>
              <a:rPr lang="zh-CN" altLang="en-US" sz="2800" dirty="0">
                <a:latin typeface="楷体" panose="02010609060101010101" pitchFamily="49" charset="-122"/>
                <a:ea typeface="楷体" panose="02010609060101010101" pitchFamily="49" charset="-122"/>
              </a:rPr>
              <a:t>1889年竣工的</a:t>
            </a:r>
            <a:r>
              <a:rPr lang="zh-CN" altLang="en-US" sz="2800" dirty="0">
                <a:solidFill>
                  <a:srgbClr val="FF0000"/>
                </a:solidFill>
                <a:latin typeface="楷体" panose="02010609060101010101" pitchFamily="49" charset="-122"/>
                <a:ea typeface="楷体" panose="02010609060101010101" pitchFamily="49" charset="-122"/>
              </a:rPr>
              <a:t>埃菲尔铁塔</a:t>
            </a:r>
            <a:r>
              <a:rPr lang="zh-CN" altLang="en-US" sz="2800" dirty="0">
                <a:latin typeface="楷体" panose="02010609060101010101" pitchFamily="49" charset="-122"/>
                <a:ea typeface="楷体" panose="02010609060101010101" pitchFamily="49" charset="-122"/>
              </a:rPr>
              <a:t>，为举行巴黎世博会和庆祝法国大革命胜利100周年而建，</a:t>
            </a:r>
            <a:r>
              <a:rPr lang="zh-CN" altLang="en-US" sz="2800" dirty="0">
                <a:solidFill>
                  <a:srgbClr val="FF0000"/>
                </a:solidFill>
                <a:latin typeface="楷体" panose="02010609060101010101" pitchFamily="49" charset="-122"/>
                <a:ea typeface="楷体" panose="02010609060101010101" pitchFamily="49" charset="-122"/>
              </a:rPr>
              <a:t>高324米，共用钢铁9000吨</a:t>
            </a:r>
            <a:r>
              <a:rPr lang="zh-CN" altLang="en-US" sz="2800" dirty="0">
                <a:latin typeface="楷体" panose="02010609060101010101" pitchFamily="49" charset="-122"/>
                <a:ea typeface="楷体" panose="02010609060101010101" pitchFamily="49" charset="-122"/>
              </a:rPr>
              <a:t>。</a:t>
            </a:r>
          </a:p>
        </p:txBody>
      </p:sp>
      <p:grpSp>
        <p:nvGrpSpPr>
          <p:cNvPr id="31" name="组合 30">
            <a:extLst>
              <a:ext uri="{FF2B5EF4-FFF2-40B4-BE49-F238E27FC236}">
                <a16:creationId xmlns:a16="http://schemas.microsoft.com/office/drawing/2014/main" id="{75D5FD1E-7999-44D7-AEEF-893A8352AF76}"/>
              </a:ext>
            </a:extLst>
          </p:cNvPr>
          <p:cNvGrpSpPr/>
          <p:nvPr/>
        </p:nvGrpSpPr>
        <p:grpSpPr>
          <a:xfrm>
            <a:off x="6148733" y="3639537"/>
            <a:ext cx="1228847" cy="1456355"/>
            <a:chOff x="358960" y="1020823"/>
            <a:chExt cx="1701522" cy="1313267"/>
          </a:xfrm>
        </p:grpSpPr>
        <p:pic>
          <p:nvPicPr>
            <p:cNvPr id="32" name="图片 31">
              <a:extLst>
                <a:ext uri="{FF2B5EF4-FFF2-40B4-BE49-F238E27FC236}">
                  <a16:creationId xmlns:a16="http://schemas.microsoft.com/office/drawing/2014/main" id="{D44B36BC-24A1-47D1-B316-A07BCDEBE501}"/>
                </a:ext>
              </a:extLst>
            </p:cNvPr>
            <p:cNvPicPr>
              <a:picLocks noChangeAspect="1"/>
            </p:cNvPicPr>
            <p:nvPr/>
          </p:nvPicPr>
          <p:blipFill>
            <a:blip r:embed="rId8"/>
            <a:stretch>
              <a:fillRect/>
            </a:stretch>
          </p:blipFill>
          <p:spPr>
            <a:xfrm>
              <a:off x="452070" y="1020823"/>
              <a:ext cx="1515311" cy="1160539"/>
            </a:xfrm>
            <a:prstGeom prst="rect">
              <a:avLst/>
            </a:prstGeom>
            <a:effectLst>
              <a:outerShdw blurRad="50800" dist="38100" dir="2700000" algn="tl" rotWithShape="0">
                <a:prstClr val="black">
                  <a:alpha val="40000"/>
                </a:prstClr>
              </a:outerShdw>
            </a:effectLst>
          </p:spPr>
        </p:pic>
        <p:sp>
          <p:nvSpPr>
            <p:cNvPr id="33" name="文本框 32">
              <a:extLst>
                <a:ext uri="{FF2B5EF4-FFF2-40B4-BE49-F238E27FC236}">
                  <a16:creationId xmlns:a16="http://schemas.microsoft.com/office/drawing/2014/main" id="{F8C367F6-2C67-4FFE-A845-1E419D04AD78}"/>
                </a:ext>
              </a:extLst>
            </p:cNvPr>
            <p:cNvSpPr txBox="1"/>
            <p:nvPr/>
          </p:nvSpPr>
          <p:spPr>
            <a:xfrm>
              <a:off x="358960" y="1173550"/>
              <a:ext cx="1701522" cy="116054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新兴产业</a:t>
              </a:r>
            </a:p>
          </p:txBody>
        </p:sp>
      </p:grpSp>
      <p:sp>
        <p:nvSpPr>
          <p:cNvPr id="35" name="文本框 34">
            <a:extLst>
              <a:ext uri="{FF2B5EF4-FFF2-40B4-BE49-F238E27FC236}">
                <a16:creationId xmlns:a16="http://schemas.microsoft.com/office/drawing/2014/main" id="{ACB757F5-9193-448B-8F29-AAC0B18BA466}"/>
              </a:ext>
            </a:extLst>
          </p:cNvPr>
          <p:cNvSpPr txBox="1"/>
          <p:nvPr/>
        </p:nvSpPr>
        <p:spPr>
          <a:xfrm>
            <a:off x="7331362" y="5099796"/>
            <a:ext cx="4776556" cy="1384995"/>
          </a:xfrm>
          <a:prstGeom prst="rect">
            <a:avLst/>
          </a:prstGeom>
          <a:noFill/>
        </p:spPr>
        <p:txBody>
          <a:bodyPr wrap="square">
            <a:spAutoFit/>
          </a:bodyPr>
          <a:lstStyle/>
          <a:p>
            <a:r>
              <a:rPr lang="zh-CN" altLang="en-US" sz="2800" dirty="0"/>
              <a:t>  成就④：用</a:t>
            </a:r>
            <a:r>
              <a:rPr lang="zh-CN" altLang="en-US" sz="2800" dirty="0">
                <a:solidFill>
                  <a:srgbClr val="FF0000"/>
                </a:solidFill>
              </a:rPr>
              <a:t>新技术改造</a:t>
            </a:r>
            <a:r>
              <a:rPr lang="zh-CN" altLang="en-US" sz="2800" dirty="0"/>
              <a:t>旧产业部门，如</a:t>
            </a:r>
            <a:r>
              <a:rPr lang="zh-CN" altLang="en-US" sz="2800" dirty="0">
                <a:solidFill>
                  <a:srgbClr val="FF0000"/>
                </a:solidFill>
              </a:rPr>
              <a:t>炼钢</a:t>
            </a:r>
            <a:r>
              <a:rPr lang="zh-CN" altLang="en-US" sz="2800" dirty="0"/>
              <a:t>、纺织、采煤、机器制造和铁路运输等。</a:t>
            </a:r>
          </a:p>
        </p:txBody>
      </p:sp>
      <p:sp>
        <p:nvSpPr>
          <p:cNvPr id="36" name="文本框 35">
            <a:extLst>
              <a:ext uri="{FF2B5EF4-FFF2-40B4-BE49-F238E27FC236}">
                <a16:creationId xmlns:a16="http://schemas.microsoft.com/office/drawing/2014/main" id="{865ACB28-DA3C-4430-88BE-62C615BB20FF}"/>
              </a:ext>
            </a:extLst>
          </p:cNvPr>
          <p:cNvSpPr txBox="1"/>
          <p:nvPr/>
        </p:nvSpPr>
        <p:spPr>
          <a:xfrm>
            <a:off x="7377581" y="3642059"/>
            <a:ext cx="4700519" cy="1384995"/>
          </a:xfrm>
          <a:prstGeom prst="rect">
            <a:avLst/>
          </a:prstGeom>
          <a:noFill/>
        </p:spPr>
        <p:txBody>
          <a:bodyPr wrap="square">
            <a:spAutoFit/>
          </a:bodyPr>
          <a:lstStyle/>
          <a:p>
            <a:r>
              <a:rPr lang="zh-CN" altLang="en-US" sz="2800" dirty="0"/>
              <a:t>  成就③：</a:t>
            </a:r>
            <a:r>
              <a:rPr lang="zh-CN" altLang="en-US" sz="2800" dirty="0">
                <a:solidFill>
                  <a:srgbClr val="FF0000"/>
                </a:solidFill>
              </a:rPr>
              <a:t>化学工业</a:t>
            </a:r>
            <a:r>
              <a:rPr lang="zh-CN" altLang="en-US" sz="2800" dirty="0"/>
              <a:t>兴起，人们用合成方法制造新的材料，</a:t>
            </a:r>
            <a:r>
              <a:rPr lang="zh-CN" altLang="en-US" sz="2800" dirty="0">
                <a:solidFill>
                  <a:srgbClr val="FF0000"/>
                </a:solidFill>
              </a:rPr>
              <a:t>石油化工业</a:t>
            </a:r>
            <a:r>
              <a:rPr lang="zh-CN" altLang="en-US" sz="2800" dirty="0"/>
              <a:t>获得发展。</a:t>
            </a:r>
          </a:p>
        </p:txBody>
      </p:sp>
      <p:grpSp>
        <p:nvGrpSpPr>
          <p:cNvPr id="37" name="组合 36">
            <a:extLst>
              <a:ext uri="{FF2B5EF4-FFF2-40B4-BE49-F238E27FC236}">
                <a16:creationId xmlns:a16="http://schemas.microsoft.com/office/drawing/2014/main" id="{A0799B1E-2424-4236-AB3C-0CEFAC6411C8}"/>
              </a:ext>
            </a:extLst>
          </p:cNvPr>
          <p:cNvGrpSpPr/>
          <p:nvPr/>
        </p:nvGrpSpPr>
        <p:grpSpPr>
          <a:xfrm>
            <a:off x="6102515" y="5232357"/>
            <a:ext cx="1228847" cy="1272658"/>
            <a:chOff x="312411" y="1020823"/>
            <a:chExt cx="1701522" cy="1283464"/>
          </a:xfrm>
        </p:grpSpPr>
        <p:pic>
          <p:nvPicPr>
            <p:cNvPr id="38" name="图片 37">
              <a:extLst>
                <a:ext uri="{FF2B5EF4-FFF2-40B4-BE49-F238E27FC236}">
                  <a16:creationId xmlns:a16="http://schemas.microsoft.com/office/drawing/2014/main" id="{73D1886F-2670-4298-B25E-8EB696C8BC8F}"/>
                </a:ext>
              </a:extLst>
            </p:cNvPr>
            <p:cNvPicPr>
              <a:picLocks noChangeAspect="1"/>
            </p:cNvPicPr>
            <p:nvPr/>
          </p:nvPicPr>
          <p:blipFill>
            <a:blip r:embed="rId8"/>
            <a:stretch>
              <a:fillRect/>
            </a:stretch>
          </p:blipFill>
          <p:spPr>
            <a:xfrm>
              <a:off x="452070" y="1020823"/>
              <a:ext cx="1515311" cy="1160539"/>
            </a:xfrm>
            <a:prstGeom prst="rect">
              <a:avLst/>
            </a:prstGeom>
            <a:effectLst>
              <a:outerShdw blurRad="50800" dist="38100" dir="2700000" algn="tl" rotWithShape="0">
                <a:prstClr val="black">
                  <a:alpha val="40000"/>
                </a:prstClr>
              </a:outerShdw>
            </a:effectLst>
          </p:spPr>
        </p:pic>
        <p:sp>
          <p:nvSpPr>
            <p:cNvPr id="39" name="文本框 38">
              <a:extLst>
                <a:ext uri="{FF2B5EF4-FFF2-40B4-BE49-F238E27FC236}">
                  <a16:creationId xmlns:a16="http://schemas.microsoft.com/office/drawing/2014/main" id="{025D6F53-2D2A-4BAE-B5BA-B4CCCFA86E77}"/>
                </a:ext>
              </a:extLst>
            </p:cNvPr>
            <p:cNvSpPr txBox="1"/>
            <p:nvPr/>
          </p:nvSpPr>
          <p:spPr>
            <a:xfrm>
              <a:off x="312411" y="1143747"/>
              <a:ext cx="1701522" cy="116054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传统产业</a:t>
              </a:r>
            </a:p>
          </p:txBody>
        </p:sp>
      </p:grpSp>
    </p:spTree>
    <p:custDataLst>
      <p:tags r:id="rId1"/>
    </p:custDataLst>
    <p:extLst>
      <p:ext uri="{BB962C8B-B14F-4D97-AF65-F5344CB8AC3E}">
        <p14:creationId xmlns:p14="http://schemas.microsoft.com/office/powerpoint/2010/main" val="223562113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linds(horizontal)">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rot="16200000">
            <a:off x="8376684" y="-1661426"/>
            <a:ext cx="1292662" cy="5551408"/>
          </a:xfrm>
          <a:prstGeom prst="rect">
            <a:avLst/>
          </a:prstGeom>
          <a:noFill/>
        </p:spPr>
        <p:txBody>
          <a:bodyPr vert="eaVert" wrap="square" rtlCol="0">
            <a:spAutoFit/>
          </a:bodyPr>
          <a:lstStyle/>
          <a:p>
            <a:pPr algn="r"/>
            <a:r>
              <a:rPr lang="en-US" altLang="zh-CN" sz="7200"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lt"/>
              </a:rPr>
              <a:t>C</a:t>
            </a:r>
            <a:r>
              <a:rPr lang="en-US" altLang="zh-CN" sz="4800"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lt"/>
              </a:rPr>
              <a:t>ONTENTS</a:t>
            </a:r>
            <a:endParaRPr lang="zh-CN" altLang="en-US" sz="4800"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lt"/>
            </a:endParaRPr>
          </a:p>
        </p:txBody>
      </p:sp>
      <p:sp>
        <p:nvSpPr>
          <p:cNvPr id="4" name="椭圆 3"/>
          <p:cNvSpPr/>
          <p:nvPr/>
        </p:nvSpPr>
        <p:spPr>
          <a:xfrm>
            <a:off x="7478245" y="1871308"/>
            <a:ext cx="797504" cy="797504"/>
          </a:xfrm>
          <a:prstGeom prst="ellipse">
            <a:avLst/>
          </a:prstGeom>
          <a:gradFill>
            <a:gsLst>
              <a:gs pos="0">
                <a:srgbClr val="FFC000"/>
              </a:gs>
              <a:gs pos="100000">
                <a:srgbClr val="F34B2D"/>
              </a:gs>
            </a:gsLst>
            <a:lin ang="2700000" scaled="1"/>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spc="3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rPr>
              <a:t>01</a:t>
            </a:r>
            <a:endParaRPr lang="zh-CN" altLang="en-US" sz="4400" spc="3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endParaRPr>
          </a:p>
        </p:txBody>
      </p:sp>
      <p:sp>
        <p:nvSpPr>
          <p:cNvPr id="5" name="矩形 4"/>
          <p:cNvSpPr/>
          <p:nvPr/>
        </p:nvSpPr>
        <p:spPr>
          <a:xfrm>
            <a:off x="8417112" y="1936508"/>
            <a:ext cx="3057247" cy="584775"/>
          </a:xfrm>
          <a:prstGeom prst="rect">
            <a:avLst/>
          </a:prstGeom>
        </p:spPr>
        <p:txBody>
          <a:bodyPr wrap="none">
            <a:spAutoFit/>
          </a:bodyPr>
          <a:lstStyle/>
          <a:p>
            <a:pPr>
              <a:defRPr/>
            </a:pPr>
            <a:r>
              <a:rPr lang="zh-CN" altLang="en-US" sz="3200" b="1"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ea"/>
                <a:ea typeface="+mj-ea"/>
                <a:sym typeface="Arial" panose="020B0604020202020204" pitchFamily="34" charset="0"/>
              </a:rPr>
              <a:t>工业革命的背景</a:t>
            </a:r>
          </a:p>
        </p:txBody>
      </p:sp>
      <p:sp>
        <p:nvSpPr>
          <p:cNvPr id="6" name="椭圆 5"/>
          <p:cNvSpPr/>
          <p:nvPr/>
        </p:nvSpPr>
        <p:spPr>
          <a:xfrm>
            <a:off x="7478245" y="2890211"/>
            <a:ext cx="797504" cy="797504"/>
          </a:xfrm>
          <a:prstGeom prst="ellipse">
            <a:avLst/>
          </a:prstGeom>
          <a:gradFill>
            <a:gsLst>
              <a:gs pos="0">
                <a:srgbClr val="FFC000"/>
              </a:gs>
              <a:gs pos="100000">
                <a:srgbClr val="F34B2D"/>
              </a:gs>
            </a:gsLst>
            <a:lin ang="2700000" scaled="1"/>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rPr>
              <a:t>02</a:t>
            </a:r>
            <a:endParaRPr lang="zh-CN" altLang="en-US"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endParaRPr>
          </a:p>
        </p:txBody>
      </p:sp>
      <p:sp>
        <p:nvSpPr>
          <p:cNvPr id="7" name="矩形 6"/>
          <p:cNvSpPr/>
          <p:nvPr/>
        </p:nvSpPr>
        <p:spPr>
          <a:xfrm>
            <a:off x="8417112" y="2955411"/>
            <a:ext cx="3057247" cy="584775"/>
          </a:xfrm>
          <a:prstGeom prst="rect">
            <a:avLst/>
          </a:prstGeom>
        </p:spPr>
        <p:txBody>
          <a:bodyPr wrap="none">
            <a:spAutoFit/>
          </a:bodyPr>
          <a:lstStyle/>
          <a:p>
            <a:pPr>
              <a:defRPr/>
            </a:pPr>
            <a:r>
              <a:rPr lang="zh-CN" altLang="en-US" sz="3200" b="1"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ea"/>
                <a:ea typeface="+mj-ea"/>
                <a:sym typeface="Arial" panose="020B0604020202020204" pitchFamily="34" charset="0"/>
              </a:rPr>
              <a:t>工业革命的进程</a:t>
            </a:r>
          </a:p>
        </p:txBody>
      </p:sp>
      <p:sp>
        <p:nvSpPr>
          <p:cNvPr id="8" name="椭圆 7"/>
          <p:cNvSpPr/>
          <p:nvPr/>
        </p:nvSpPr>
        <p:spPr>
          <a:xfrm>
            <a:off x="7478245" y="3909114"/>
            <a:ext cx="797504" cy="797504"/>
          </a:xfrm>
          <a:prstGeom prst="ellipse">
            <a:avLst/>
          </a:prstGeom>
          <a:gradFill>
            <a:gsLst>
              <a:gs pos="0">
                <a:srgbClr val="FFC000"/>
              </a:gs>
              <a:gs pos="100000">
                <a:srgbClr val="F34B2D"/>
              </a:gs>
            </a:gsLst>
            <a:lin ang="2700000" scaled="1"/>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rPr>
              <a:t>03</a:t>
            </a:r>
            <a:endParaRPr lang="zh-CN" altLang="en-US"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endParaRPr>
          </a:p>
        </p:txBody>
      </p:sp>
      <p:sp>
        <p:nvSpPr>
          <p:cNvPr id="9" name="矩形 8"/>
          <p:cNvSpPr/>
          <p:nvPr/>
        </p:nvSpPr>
        <p:spPr>
          <a:xfrm>
            <a:off x="8417112" y="3974314"/>
            <a:ext cx="3057247" cy="584775"/>
          </a:xfrm>
          <a:prstGeom prst="rect">
            <a:avLst/>
          </a:prstGeom>
        </p:spPr>
        <p:txBody>
          <a:bodyPr wrap="none">
            <a:spAutoFit/>
          </a:bodyPr>
          <a:lstStyle/>
          <a:p>
            <a:pPr>
              <a:defRPr/>
            </a:pPr>
            <a:r>
              <a:rPr lang="zh-CN" altLang="en-US" sz="3200" b="1"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ea"/>
                <a:ea typeface="+mj-ea"/>
                <a:sym typeface="Arial" panose="020B0604020202020204" pitchFamily="34" charset="0"/>
              </a:rPr>
              <a:t>工业革命的影响</a:t>
            </a:r>
          </a:p>
        </p:txBody>
      </p:sp>
      <p:sp>
        <p:nvSpPr>
          <p:cNvPr id="10" name="椭圆 9"/>
          <p:cNvSpPr/>
          <p:nvPr/>
        </p:nvSpPr>
        <p:spPr>
          <a:xfrm>
            <a:off x="7478245" y="4928017"/>
            <a:ext cx="797504" cy="797504"/>
          </a:xfrm>
          <a:prstGeom prst="ellipse">
            <a:avLst/>
          </a:prstGeom>
          <a:gradFill>
            <a:gsLst>
              <a:gs pos="0">
                <a:srgbClr val="FFC000"/>
              </a:gs>
              <a:gs pos="100000">
                <a:srgbClr val="F34B2D"/>
              </a:gs>
            </a:gsLst>
            <a:lin ang="2700000" scaled="1"/>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rPr>
              <a:t>04</a:t>
            </a:r>
            <a:endParaRPr lang="zh-CN" altLang="en-US" sz="4400">
              <a:solidFill>
                <a:srgbClr val="3E1F2F"/>
              </a:solidFill>
              <a:effectLst>
                <a:outerShdw blurRad="38100" dist="38100" dir="2700000" algn="tl">
                  <a:srgbClr val="000000">
                    <a:alpha val="43137"/>
                  </a:srgbClr>
                </a:outerShdw>
              </a:effectLst>
              <a:latin typeface="Agency FB" panose="020B0503020202020204" pitchFamily="34" charset="0"/>
              <a:ea typeface="微软雅黑" pitchFamily="34" charset="-122"/>
              <a:cs typeface="Arial" panose="020B0604020202020204" pitchFamily="34" charset="0"/>
            </a:endParaRPr>
          </a:p>
        </p:txBody>
      </p:sp>
      <p:sp>
        <p:nvSpPr>
          <p:cNvPr id="11" name="矩形 10"/>
          <p:cNvSpPr/>
          <p:nvPr/>
        </p:nvSpPr>
        <p:spPr>
          <a:xfrm>
            <a:off x="8417112" y="4993217"/>
            <a:ext cx="3057247" cy="584775"/>
          </a:xfrm>
          <a:prstGeom prst="rect">
            <a:avLst/>
          </a:prstGeom>
        </p:spPr>
        <p:txBody>
          <a:bodyPr wrap="none">
            <a:spAutoFit/>
          </a:bodyPr>
          <a:lstStyle/>
          <a:p>
            <a:pPr>
              <a:defRPr/>
            </a:pPr>
            <a:r>
              <a:rPr lang="zh-CN" altLang="en-US" sz="3200" b="1" dirty="0">
                <a:gradFill flip="none" rotWithShape="1">
                  <a:gsLst>
                    <a:gs pos="0">
                      <a:srgbClr val="FFC000"/>
                    </a:gs>
                    <a:gs pos="100000">
                      <a:srgbClr val="F34B2D"/>
                    </a:gs>
                  </a:gsLst>
                  <a:lin ang="2700000" scaled="1"/>
                </a:gradFill>
                <a:effectLst>
                  <a:outerShdw blurRad="38100" dist="38100" dir="2700000" algn="tl">
                    <a:srgbClr val="000000">
                      <a:alpha val="43137"/>
                    </a:srgbClr>
                  </a:outerShdw>
                </a:effectLst>
                <a:latin typeface="+mj-ea"/>
                <a:ea typeface="+mj-ea"/>
                <a:sym typeface="Arial" panose="020B0604020202020204" pitchFamily="34" charset="0"/>
              </a:rPr>
              <a:t>工业革命的启示</a:t>
            </a:r>
          </a:p>
        </p:txBody>
      </p:sp>
    </p:spTree>
    <p:extLst>
      <p:ext uri="{BB962C8B-B14F-4D97-AF65-F5344CB8AC3E}">
        <p14:creationId xmlns:p14="http://schemas.microsoft.com/office/powerpoint/2010/main" val="3266951683"/>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250" fill="hold"/>
                                        <p:tgtEl>
                                          <p:spTgt spid="4"/>
                                        </p:tgtEl>
                                        <p:attrNameLst>
                                          <p:attrName>ppt_x</p:attrName>
                                        </p:attrNameLst>
                                      </p:cBhvr>
                                      <p:tavLst>
                                        <p:tav tm="0">
                                          <p:val>
                                            <p:strVal val="#ppt_x"/>
                                          </p:val>
                                        </p:tav>
                                        <p:tav tm="100000">
                                          <p:val>
                                            <p:strVal val="#ppt_x"/>
                                          </p:val>
                                        </p:tav>
                                      </p:tavLst>
                                    </p:anim>
                                    <p:anim calcmode="lin" valueType="num">
                                      <p:cBhvr additive="base">
                                        <p:cTn id="13" dur="1250" fill="hold"/>
                                        <p:tgtEl>
                                          <p:spTgt spid="4"/>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750"/>
                            </p:stCondLst>
                            <p:childTnLst>
                              <p:par>
                                <p:cTn id="15" presetID="23" presetClass="entr" presetSubtype="16"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55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250" fill="hold"/>
                                        <p:tgtEl>
                                          <p:spTgt spid="6"/>
                                        </p:tgtEl>
                                        <p:attrNameLst>
                                          <p:attrName>ppt_x</p:attrName>
                                        </p:attrNameLst>
                                      </p:cBhvr>
                                      <p:tavLst>
                                        <p:tav tm="0">
                                          <p:val>
                                            <p:strVal val="#ppt_x"/>
                                          </p:val>
                                        </p:tav>
                                        <p:tav tm="100000">
                                          <p:val>
                                            <p:strVal val="#ppt_x"/>
                                          </p:val>
                                        </p:tav>
                                      </p:tavLst>
                                    </p:anim>
                                    <p:anim calcmode="lin" valueType="num">
                                      <p:cBhvr additive="base">
                                        <p:cTn id="23" dur="1250" fill="hold"/>
                                        <p:tgtEl>
                                          <p:spTgt spid="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3800"/>
                            </p:stCondLst>
                            <p:childTnLst>
                              <p:par>
                                <p:cTn id="25" presetID="23" presetClass="entr" presetSubtype="16"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childTnLst>
                          </p:cTn>
                        </p:par>
                        <p:par>
                          <p:cTn id="29" fill="hold" nodeType="afterGroup">
                            <p:stCondLst>
                              <p:cond delay="46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250" fill="hold"/>
                                        <p:tgtEl>
                                          <p:spTgt spid="8"/>
                                        </p:tgtEl>
                                        <p:attrNameLst>
                                          <p:attrName>ppt_x</p:attrName>
                                        </p:attrNameLst>
                                      </p:cBhvr>
                                      <p:tavLst>
                                        <p:tav tm="0">
                                          <p:val>
                                            <p:strVal val="#ppt_x"/>
                                          </p:val>
                                        </p:tav>
                                        <p:tav tm="100000">
                                          <p:val>
                                            <p:strVal val="#ppt_x"/>
                                          </p:val>
                                        </p:tav>
                                      </p:tavLst>
                                    </p:anim>
                                    <p:anim calcmode="lin" valueType="num">
                                      <p:cBhvr additive="base">
                                        <p:cTn id="33" dur="1250" fill="hold"/>
                                        <p:tgtEl>
                                          <p:spTgt spid="8"/>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850"/>
                            </p:stCondLst>
                            <p:childTnLst>
                              <p:par>
                                <p:cTn id="35" presetID="23" presetClass="entr" presetSubtype="16"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childTnLst>
                                </p:cTn>
                              </p:par>
                            </p:childTnLst>
                          </p:cTn>
                        </p:par>
                        <p:par>
                          <p:cTn id="39" fill="hold" nodeType="afterGroup">
                            <p:stCondLst>
                              <p:cond delay="6650"/>
                            </p:stCondLst>
                            <p:childTnLst>
                              <p:par>
                                <p:cTn id="40" presetID="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1250" fill="hold"/>
                                        <p:tgtEl>
                                          <p:spTgt spid="10"/>
                                        </p:tgtEl>
                                        <p:attrNameLst>
                                          <p:attrName>ppt_x</p:attrName>
                                        </p:attrNameLst>
                                      </p:cBhvr>
                                      <p:tavLst>
                                        <p:tav tm="0">
                                          <p:val>
                                            <p:strVal val="#ppt_x"/>
                                          </p:val>
                                        </p:tav>
                                        <p:tav tm="100000">
                                          <p:val>
                                            <p:strVal val="#ppt_x"/>
                                          </p:val>
                                        </p:tav>
                                      </p:tavLst>
                                    </p:anim>
                                    <p:anim calcmode="lin" valueType="num">
                                      <p:cBhvr additive="base">
                                        <p:cTn id="43" dur="1250" fill="hold"/>
                                        <p:tgtEl>
                                          <p:spTgt spid="10"/>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7900"/>
                            </p:stCondLst>
                            <p:childTnLst>
                              <p:par>
                                <p:cTn id="45" presetID="23" presetClass="entr" presetSubtype="16"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036A-B444-6E72-5F8D-F78B24F81EA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1FC1B6E8-5A2A-58D8-CEED-54DA2E2C68B3}"/>
              </a:ext>
            </a:extLst>
          </p:cNvPr>
          <p:cNvSpPr txBox="1"/>
          <p:nvPr/>
        </p:nvSpPr>
        <p:spPr>
          <a:xfrm>
            <a:off x="129209" y="129209"/>
            <a:ext cx="7494104"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工业革命：主要成就（产业发展）</a:t>
            </a:r>
          </a:p>
        </p:txBody>
      </p:sp>
      <p:grpSp>
        <p:nvGrpSpPr>
          <p:cNvPr id="24" name="组合 23">
            <a:extLst>
              <a:ext uri="{FF2B5EF4-FFF2-40B4-BE49-F238E27FC236}">
                <a16:creationId xmlns:a16="http://schemas.microsoft.com/office/drawing/2014/main" id="{07E86F16-5DB4-64D1-992B-6A19C4372D73}"/>
              </a:ext>
            </a:extLst>
          </p:cNvPr>
          <p:cNvGrpSpPr/>
          <p:nvPr/>
        </p:nvGrpSpPr>
        <p:grpSpPr>
          <a:xfrm>
            <a:off x="150612" y="1356009"/>
            <a:ext cx="11890776" cy="5142980"/>
            <a:chOff x="129209" y="1132075"/>
            <a:chExt cx="11890776" cy="5142980"/>
          </a:xfrm>
        </p:grpSpPr>
        <p:grpSp>
          <p:nvGrpSpPr>
            <p:cNvPr id="2" name="组合 1">
              <a:extLst>
                <a:ext uri="{FF2B5EF4-FFF2-40B4-BE49-F238E27FC236}">
                  <a16:creationId xmlns:a16="http://schemas.microsoft.com/office/drawing/2014/main" id="{0A817FD7-A503-AAF9-EE4A-37D1A4A7B59B}"/>
                </a:ext>
              </a:extLst>
            </p:cNvPr>
            <p:cNvGrpSpPr/>
            <p:nvPr/>
          </p:nvGrpSpPr>
          <p:grpSpPr>
            <a:xfrm>
              <a:off x="313251" y="1145674"/>
              <a:ext cx="2392816" cy="926910"/>
              <a:chOff x="440177" y="1020823"/>
              <a:chExt cx="1747800" cy="668829"/>
            </a:xfrm>
          </p:grpSpPr>
          <p:pic>
            <p:nvPicPr>
              <p:cNvPr id="4" name="图片 3">
                <a:extLst>
                  <a:ext uri="{FF2B5EF4-FFF2-40B4-BE49-F238E27FC236}">
                    <a16:creationId xmlns:a16="http://schemas.microsoft.com/office/drawing/2014/main" id="{EB749A54-3C9C-1F2B-B7B6-2BCA3A129539}"/>
                  </a:ext>
                </a:extLst>
              </p:cNvPr>
              <p:cNvPicPr>
                <a:picLocks noChangeAspect="1"/>
              </p:cNvPicPr>
              <p:nvPr/>
            </p:nvPicPr>
            <p:blipFill>
              <a:blip r:embed="rId4"/>
              <a:stretch>
                <a:fillRect/>
              </a:stretch>
            </p:blipFill>
            <p:spPr>
              <a:xfrm>
                <a:off x="452070" y="1020823"/>
                <a:ext cx="1735907" cy="668829"/>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C9778E9A-B4D2-C95A-6C6E-AD886A1B3120}"/>
                  </a:ext>
                </a:extLst>
              </p:cNvPr>
              <p:cNvSpPr txBox="1"/>
              <p:nvPr/>
            </p:nvSpPr>
            <p:spPr>
              <a:xfrm>
                <a:off x="440177" y="1031776"/>
                <a:ext cx="1701522" cy="584271"/>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新动力</a:t>
                </a:r>
                <a:endParaRPr lang="en-US" altLang="zh-CN" sz="2800" b="1" dirty="0">
                  <a:solidFill>
                    <a:schemeClr val="bg1"/>
                  </a:solidFill>
                  <a:effectLst>
                    <a:outerShdw blurRad="38100" dist="38100" dir="2700000" algn="tl">
                      <a:srgbClr val="000000">
                        <a:alpha val="43137"/>
                      </a:srgbClr>
                    </a:outerShdw>
                  </a:effectLst>
                  <a:latin typeface="+mj-ea"/>
                  <a:ea typeface="+mj-ea"/>
                </a:endParaRPr>
              </a:p>
              <a:p>
                <a:pPr algn="ct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电力</a:t>
                </a:r>
              </a:p>
            </p:txBody>
          </p:sp>
        </p:grpSp>
        <p:sp>
          <p:nvSpPr>
            <p:cNvPr id="9" name="文本框 8">
              <a:extLst>
                <a:ext uri="{FF2B5EF4-FFF2-40B4-BE49-F238E27FC236}">
                  <a16:creationId xmlns:a16="http://schemas.microsoft.com/office/drawing/2014/main" id="{193C68E2-CDC5-7088-9542-2D62AB7921C2}"/>
                </a:ext>
              </a:extLst>
            </p:cNvPr>
            <p:cNvSpPr txBox="1"/>
            <p:nvPr/>
          </p:nvSpPr>
          <p:spPr>
            <a:xfrm>
              <a:off x="2944643" y="1132075"/>
              <a:ext cx="9075342" cy="954107"/>
            </a:xfrm>
            <a:prstGeom prst="rect">
              <a:avLst/>
            </a:prstGeom>
            <a:noFill/>
          </p:spPr>
          <p:txBody>
            <a:bodyPr wrap="square">
              <a:spAutoFit/>
            </a:bodyPr>
            <a:lstStyle/>
            <a:p>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成就①：</a:t>
              </a:r>
              <a:r>
                <a:rPr lang="zh-CN" altLang="zh-CN" sz="2800" dirty="0">
                  <a:latin typeface="微软雅黑" panose="020B0503020204020204" charset="-122"/>
                  <a:ea typeface="微软雅黑" panose="020B0503020204020204" charset="-122"/>
                  <a:cs typeface="微软雅黑" panose="020B0503020204020204" charset="-122"/>
                </a:rPr>
                <a:t>电力技术的广泛开发和应用，</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电力</a:t>
              </a:r>
              <a:r>
                <a:rPr lang="zh-CN" altLang="zh-CN" sz="2800" dirty="0">
                  <a:latin typeface="微软雅黑" panose="020B0503020204020204" charset="-122"/>
                  <a:ea typeface="微软雅黑" panose="020B0503020204020204" charset="-122"/>
                  <a:cs typeface="微软雅黑" panose="020B0503020204020204" charset="-122"/>
                </a:rPr>
                <a:t>成为补充、取代蒸汽的</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新动力</a:t>
              </a:r>
              <a:r>
                <a:rPr lang="zh-CN" altLang="zh-CN" sz="2800" dirty="0">
                  <a:latin typeface="微软雅黑" panose="020B0503020204020204" charset="-122"/>
                  <a:ea typeface="微软雅黑" panose="020B0503020204020204" charset="-122"/>
                  <a:cs typeface="微软雅黑" panose="020B0503020204020204" charset="-122"/>
                </a:rPr>
                <a:t>，人类进入</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“电气时代”</a:t>
              </a:r>
              <a:r>
                <a:rPr lang="zh-CN" altLang="zh-CN" sz="2800" dirty="0">
                  <a:latin typeface="微软雅黑" panose="020B0503020204020204" charset="-122"/>
                  <a:ea typeface="微软雅黑" panose="020B0503020204020204" charset="-122"/>
                  <a:cs typeface="微软雅黑" panose="020B0503020204020204" charset="-122"/>
                </a:rPr>
                <a:t>。</a:t>
              </a:r>
              <a:endParaRPr lang="zh-CN" altLang="en-US" sz="2800" dirty="0"/>
            </a:p>
          </p:txBody>
        </p:sp>
        <p:grpSp>
          <p:nvGrpSpPr>
            <p:cNvPr id="10" name="组合 9">
              <a:extLst>
                <a:ext uri="{FF2B5EF4-FFF2-40B4-BE49-F238E27FC236}">
                  <a16:creationId xmlns:a16="http://schemas.microsoft.com/office/drawing/2014/main" id="{4A557C3A-FD6E-A61A-4332-EE226C4C96FC}"/>
                </a:ext>
              </a:extLst>
            </p:cNvPr>
            <p:cNvGrpSpPr/>
            <p:nvPr/>
          </p:nvGrpSpPr>
          <p:grpSpPr>
            <a:xfrm>
              <a:off x="313251" y="2525980"/>
              <a:ext cx="2392816" cy="969286"/>
              <a:chOff x="440177" y="1020823"/>
              <a:chExt cx="1747800" cy="699406"/>
            </a:xfrm>
          </p:grpSpPr>
          <p:pic>
            <p:nvPicPr>
              <p:cNvPr id="12" name="图片 11">
                <a:extLst>
                  <a:ext uri="{FF2B5EF4-FFF2-40B4-BE49-F238E27FC236}">
                    <a16:creationId xmlns:a16="http://schemas.microsoft.com/office/drawing/2014/main" id="{9977001E-FA8F-22C0-967D-BF80D25764E8}"/>
                  </a:ext>
                </a:extLst>
              </p:cNvPr>
              <p:cNvPicPr>
                <a:picLocks noChangeAspect="1"/>
              </p:cNvPicPr>
              <p:nvPr/>
            </p:nvPicPr>
            <p:blipFill>
              <a:blip r:embed="rId4"/>
              <a:stretch>
                <a:fillRect/>
              </a:stretch>
            </p:blipFill>
            <p:spPr>
              <a:xfrm>
                <a:off x="452070" y="1020823"/>
                <a:ext cx="1735907" cy="668829"/>
              </a:xfrm>
              <a:prstGeom prst="rect">
                <a:avLst/>
              </a:prstGeom>
              <a:effectLst>
                <a:outerShdw blurRad="50800" dist="38100" dir="2700000" algn="tl" rotWithShape="0">
                  <a:prstClr val="black">
                    <a:alpha val="40000"/>
                  </a:prstClr>
                </a:outerShdw>
              </a:effectLst>
            </p:spPr>
          </p:pic>
          <p:sp>
            <p:nvSpPr>
              <p:cNvPr id="13" name="文本框 12">
                <a:extLst>
                  <a:ext uri="{FF2B5EF4-FFF2-40B4-BE49-F238E27FC236}">
                    <a16:creationId xmlns:a16="http://schemas.microsoft.com/office/drawing/2014/main" id="{4685CEE7-09B2-549D-2739-8BDFAC7F77ED}"/>
                  </a:ext>
                </a:extLst>
              </p:cNvPr>
              <p:cNvSpPr txBox="1"/>
              <p:nvPr/>
            </p:nvSpPr>
            <p:spPr>
              <a:xfrm>
                <a:off x="440177" y="1031776"/>
                <a:ext cx="1701522" cy="688453"/>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新动力</a:t>
                </a:r>
                <a:endParaRPr lang="en-US" altLang="zh-CN" sz="2800" b="1" dirty="0">
                  <a:solidFill>
                    <a:schemeClr val="bg1"/>
                  </a:solidFill>
                  <a:effectLst>
                    <a:outerShdw blurRad="38100" dist="38100" dir="2700000" algn="tl">
                      <a:srgbClr val="000000">
                        <a:alpha val="43137"/>
                      </a:srgbClr>
                    </a:outerShdw>
                  </a:effectLst>
                  <a:latin typeface="+mj-ea"/>
                  <a:ea typeface="+mj-ea"/>
                </a:endParaRPr>
              </a:p>
              <a:p>
                <a:pPr algn="ctr"/>
                <a:r>
                  <a:rPr lang="en-US" altLang="zh-CN" sz="2800" b="1" dirty="0">
                    <a:solidFill>
                      <a:schemeClr val="bg1"/>
                    </a:solidFill>
                    <a:effectLst>
                      <a:outerShdw blurRad="38100" dist="38100" dir="2700000" algn="tl">
                        <a:srgbClr val="000000">
                          <a:alpha val="43137"/>
                        </a:srgbClr>
                      </a:outerShdw>
                    </a:effectLst>
                    <a:latin typeface="+mj-ea"/>
                    <a:ea typeface="+mj-ea"/>
                  </a:rPr>
                  <a:t>——</a:t>
                </a:r>
                <a:r>
                  <a:rPr lang="zh-CN" altLang="en-US" sz="2800" b="1" dirty="0">
                    <a:solidFill>
                      <a:schemeClr val="bg1"/>
                    </a:solidFill>
                    <a:effectLst>
                      <a:outerShdw blurRad="38100" dist="38100" dir="2700000" algn="tl">
                        <a:srgbClr val="000000">
                          <a:alpha val="43137"/>
                        </a:srgbClr>
                      </a:outerShdw>
                    </a:effectLst>
                    <a:latin typeface="+mj-ea"/>
                    <a:ea typeface="+mj-ea"/>
                  </a:rPr>
                  <a:t>内燃机</a:t>
                </a:r>
              </a:p>
            </p:txBody>
          </p:sp>
        </p:grpSp>
        <p:sp>
          <p:nvSpPr>
            <p:cNvPr id="14" name="文本框 13">
              <a:extLst>
                <a:ext uri="{FF2B5EF4-FFF2-40B4-BE49-F238E27FC236}">
                  <a16:creationId xmlns:a16="http://schemas.microsoft.com/office/drawing/2014/main" id="{D2860270-4E33-5974-F5AD-DA1DCACA19A5}"/>
                </a:ext>
              </a:extLst>
            </p:cNvPr>
            <p:cNvSpPr txBox="1"/>
            <p:nvPr/>
          </p:nvSpPr>
          <p:spPr>
            <a:xfrm>
              <a:off x="2856123" y="2382838"/>
              <a:ext cx="8957020" cy="1384995"/>
            </a:xfrm>
            <a:prstGeom prst="rect">
              <a:avLst/>
            </a:prstGeom>
            <a:noFill/>
          </p:spPr>
          <p:txBody>
            <a:bodyPr wrap="square">
              <a:spAutoFit/>
            </a:bodyPr>
            <a:lstStyle/>
            <a:p>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成就②：</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内燃机</a:t>
              </a:r>
              <a:r>
                <a:rPr lang="zh-CN" altLang="zh-CN" sz="2800" dirty="0">
                  <a:latin typeface="微软雅黑" panose="020B0503020204020204" charset="-122"/>
                  <a:ea typeface="微软雅黑" panose="020B0503020204020204" charset="-122"/>
                  <a:cs typeface="微软雅黑" panose="020B0503020204020204" charset="-122"/>
                </a:rPr>
                <a:t>的创制和应用，带来</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更便捷的动力</a:t>
              </a:r>
              <a:r>
                <a:rPr lang="zh-CN" altLang="zh-CN" sz="2800" dirty="0">
                  <a:latin typeface="微软雅黑" panose="020B0503020204020204" charset="-122"/>
                  <a:ea typeface="微软雅黑" panose="020B0503020204020204" charset="-122"/>
                  <a:cs typeface="微软雅黑" panose="020B0503020204020204" charset="-122"/>
                </a:rPr>
                <a:t>，</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汽车、飞机</a:t>
              </a:r>
              <a:r>
                <a:rPr lang="zh-CN" altLang="zh-CN" sz="2800" dirty="0">
                  <a:latin typeface="微软雅黑" panose="020B0503020204020204" charset="-122"/>
                  <a:ea typeface="微软雅黑" panose="020B0503020204020204" charset="-122"/>
                  <a:cs typeface="微软雅黑" panose="020B0503020204020204" charset="-122"/>
                </a:rPr>
                <a:t>等</a:t>
              </a:r>
              <a:r>
                <a:rPr lang="zh-CN" altLang="zh-CN" sz="2800" dirty="0">
                  <a:solidFill>
                    <a:srgbClr val="FF0000"/>
                  </a:solidFill>
                  <a:latin typeface="微软雅黑" panose="020B0503020204020204" charset="-122"/>
                  <a:ea typeface="微软雅黑" panose="020B0503020204020204" charset="-122"/>
                  <a:cs typeface="微软雅黑" panose="020B0503020204020204" charset="-122"/>
                </a:rPr>
                <a:t>新式快速交通工具</a:t>
              </a:r>
              <a:r>
                <a:rPr lang="zh-CN" altLang="zh-CN" sz="2800" dirty="0">
                  <a:latin typeface="微软雅黑" panose="020B0503020204020204" charset="-122"/>
                  <a:ea typeface="微软雅黑" panose="020B0503020204020204" charset="-122"/>
                  <a:cs typeface="微软雅黑" panose="020B0503020204020204" charset="-122"/>
                </a:rPr>
                <a:t>应运而生，成为第二次工业革命最具深远影响的成就。</a:t>
              </a:r>
              <a:endParaRPr lang="zh-CN" altLang="en-US" sz="2800" dirty="0"/>
            </a:p>
          </p:txBody>
        </p:sp>
        <p:grpSp>
          <p:nvGrpSpPr>
            <p:cNvPr id="15" name="组合 14">
              <a:extLst>
                <a:ext uri="{FF2B5EF4-FFF2-40B4-BE49-F238E27FC236}">
                  <a16:creationId xmlns:a16="http://schemas.microsoft.com/office/drawing/2014/main" id="{249F7B69-9CE2-2637-6E36-50F6A5955185}"/>
                </a:ext>
              </a:extLst>
            </p:cNvPr>
            <p:cNvGrpSpPr/>
            <p:nvPr/>
          </p:nvGrpSpPr>
          <p:grpSpPr>
            <a:xfrm>
              <a:off x="129209" y="4112464"/>
              <a:ext cx="2815434" cy="773857"/>
              <a:chOff x="358960" y="1020823"/>
              <a:chExt cx="1701522" cy="1313267"/>
            </a:xfrm>
          </p:grpSpPr>
          <p:pic>
            <p:nvPicPr>
              <p:cNvPr id="16" name="图片 15">
                <a:extLst>
                  <a:ext uri="{FF2B5EF4-FFF2-40B4-BE49-F238E27FC236}">
                    <a16:creationId xmlns:a16="http://schemas.microsoft.com/office/drawing/2014/main" id="{BFFABEAE-E507-C0F4-430E-6BA0ADDC87BD}"/>
                  </a:ext>
                </a:extLst>
              </p:cNvPr>
              <p:cNvPicPr>
                <a:picLocks noChangeAspect="1"/>
              </p:cNvPicPr>
              <p:nvPr/>
            </p:nvPicPr>
            <p:blipFill>
              <a:blip r:embed="rId4"/>
              <a:stretch>
                <a:fillRect/>
              </a:stretch>
            </p:blipFill>
            <p:spPr>
              <a:xfrm>
                <a:off x="452070" y="1020823"/>
                <a:ext cx="1515311" cy="1160539"/>
              </a:xfrm>
              <a:prstGeom prst="rect">
                <a:avLst/>
              </a:prstGeom>
              <a:effectLst>
                <a:outerShdw blurRad="50800" dist="38100" dir="2700000" algn="tl" rotWithShape="0">
                  <a:prstClr val="black">
                    <a:alpha val="40000"/>
                  </a:prstClr>
                </a:outerShdw>
              </a:effectLst>
            </p:spPr>
          </p:pic>
          <p:sp>
            <p:nvSpPr>
              <p:cNvPr id="17" name="文本框 16">
                <a:extLst>
                  <a:ext uri="{FF2B5EF4-FFF2-40B4-BE49-F238E27FC236}">
                    <a16:creationId xmlns:a16="http://schemas.microsoft.com/office/drawing/2014/main" id="{F9F9103F-650B-D06D-18AA-CBC245DB176F}"/>
                  </a:ext>
                </a:extLst>
              </p:cNvPr>
              <p:cNvSpPr txBox="1"/>
              <p:nvPr/>
            </p:nvSpPr>
            <p:spPr>
              <a:xfrm>
                <a:off x="358960" y="1173550"/>
                <a:ext cx="1701522" cy="116054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新兴产业</a:t>
                </a:r>
              </a:p>
            </p:txBody>
          </p:sp>
        </p:grpSp>
        <p:sp>
          <p:nvSpPr>
            <p:cNvPr id="18" name="文本框 17">
              <a:extLst>
                <a:ext uri="{FF2B5EF4-FFF2-40B4-BE49-F238E27FC236}">
                  <a16:creationId xmlns:a16="http://schemas.microsoft.com/office/drawing/2014/main" id="{C578EA0E-BB89-0D3A-9536-69482420E39C}"/>
                </a:ext>
              </a:extLst>
            </p:cNvPr>
            <p:cNvSpPr txBox="1"/>
            <p:nvPr/>
          </p:nvSpPr>
          <p:spPr>
            <a:xfrm>
              <a:off x="2856123" y="5320948"/>
              <a:ext cx="8967982" cy="954107"/>
            </a:xfrm>
            <a:prstGeom prst="rect">
              <a:avLst/>
            </a:prstGeom>
            <a:noFill/>
          </p:spPr>
          <p:txBody>
            <a:bodyPr wrap="square">
              <a:spAutoFit/>
            </a:bodyPr>
            <a:lstStyle/>
            <a:p>
              <a:r>
                <a:rPr lang="zh-CN" altLang="en-US" sz="2800" dirty="0"/>
                <a:t>  成就④：用</a:t>
              </a:r>
              <a:r>
                <a:rPr lang="zh-CN" altLang="en-US" sz="2800" dirty="0">
                  <a:solidFill>
                    <a:srgbClr val="FF0000"/>
                  </a:solidFill>
                </a:rPr>
                <a:t>新技术改造</a:t>
              </a:r>
              <a:r>
                <a:rPr lang="zh-CN" altLang="en-US" sz="2800" dirty="0"/>
                <a:t>旧产业部门，如</a:t>
              </a:r>
              <a:r>
                <a:rPr lang="zh-CN" altLang="en-US" sz="2800" dirty="0">
                  <a:solidFill>
                    <a:srgbClr val="FF0000"/>
                  </a:solidFill>
                </a:rPr>
                <a:t>炼钢</a:t>
              </a:r>
              <a:r>
                <a:rPr lang="zh-CN" altLang="en-US" sz="2800" dirty="0"/>
                <a:t>、纺织、采煤、机器制造和铁路运输等。</a:t>
              </a:r>
            </a:p>
          </p:txBody>
        </p:sp>
        <p:sp>
          <p:nvSpPr>
            <p:cNvPr id="19" name="文本框 18">
              <a:extLst>
                <a:ext uri="{FF2B5EF4-FFF2-40B4-BE49-F238E27FC236}">
                  <a16:creationId xmlns:a16="http://schemas.microsoft.com/office/drawing/2014/main" id="{3F73AC55-A66B-2299-B17D-E65775E298A9}"/>
                </a:ext>
              </a:extLst>
            </p:cNvPr>
            <p:cNvSpPr txBox="1"/>
            <p:nvPr/>
          </p:nvSpPr>
          <p:spPr>
            <a:xfrm>
              <a:off x="2911752" y="3977340"/>
              <a:ext cx="8845761" cy="954107"/>
            </a:xfrm>
            <a:prstGeom prst="rect">
              <a:avLst/>
            </a:prstGeom>
            <a:noFill/>
          </p:spPr>
          <p:txBody>
            <a:bodyPr wrap="square">
              <a:spAutoFit/>
            </a:bodyPr>
            <a:lstStyle/>
            <a:p>
              <a:r>
                <a:rPr lang="zh-CN" altLang="en-US" sz="2800" dirty="0"/>
                <a:t>  成就③：</a:t>
              </a:r>
              <a:r>
                <a:rPr lang="zh-CN" altLang="en-US" sz="2800" dirty="0">
                  <a:solidFill>
                    <a:srgbClr val="FF0000"/>
                  </a:solidFill>
                </a:rPr>
                <a:t>化学工业</a:t>
              </a:r>
              <a:r>
                <a:rPr lang="zh-CN" altLang="en-US" sz="2800" dirty="0"/>
                <a:t>兴起，人们用合成方法制造新的材料，</a:t>
              </a:r>
              <a:r>
                <a:rPr lang="zh-CN" altLang="en-US" sz="2800" dirty="0">
                  <a:solidFill>
                    <a:srgbClr val="FF0000"/>
                  </a:solidFill>
                </a:rPr>
                <a:t>石油化工业</a:t>
              </a:r>
              <a:r>
                <a:rPr lang="zh-CN" altLang="en-US" sz="2800" dirty="0"/>
                <a:t>获得发展。</a:t>
              </a:r>
            </a:p>
          </p:txBody>
        </p:sp>
        <p:grpSp>
          <p:nvGrpSpPr>
            <p:cNvPr id="20" name="组合 19">
              <a:extLst>
                <a:ext uri="{FF2B5EF4-FFF2-40B4-BE49-F238E27FC236}">
                  <a16:creationId xmlns:a16="http://schemas.microsoft.com/office/drawing/2014/main" id="{A552ADC1-80D4-991F-1848-B530A9392ACB}"/>
                </a:ext>
              </a:extLst>
            </p:cNvPr>
            <p:cNvGrpSpPr/>
            <p:nvPr/>
          </p:nvGrpSpPr>
          <p:grpSpPr>
            <a:xfrm>
              <a:off x="129209" y="5466755"/>
              <a:ext cx="2661384" cy="683861"/>
              <a:chOff x="312411" y="1020823"/>
              <a:chExt cx="1701522" cy="1283464"/>
            </a:xfrm>
          </p:grpSpPr>
          <p:pic>
            <p:nvPicPr>
              <p:cNvPr id="22" name="图片 21">
                <a:extLst>
                  <a:ext uri="{FF2B5EF4-FFF2-40B4-BE49-F238E27FC236}">
                    <a16:creationId xmlns:a16="http://schemas.microsoft.com/office/drawing/2014/main" id="{811479E1-25E6-FC1D-9705-BF6C16929C20}"/>
                  </a:ext>
                </a:extLst>
              </p:cNvPr>
              <p:cNvPicPr>
                <a:picLocks noChangeAspect="1"/>
              </p:cNvPicPr>
              <p:nvPr/>
            </p:nvPicPr>
            <p:blipFill>
              <a:blip r:embed="rId4"/>
              <a:stretch>
                <a:fillRect/>
              </a:stretch>
            </p:blipFill>
            <p:spPr>
              <a:xfrm>
                <a:off x="452070" y="1020823"/>
                <a:ext cx="1515311" cy="1160539"/>
              </a:xfrm>
              <a:prstGeom prst="rect">
                <a:avLst/>
              </a:prstGeom>
              <a:effectLst>
                <a:outerShdw blurRad="50800" dist="38100" dir="2700000" algn="tl" rotWithShape="0">
                  <a:prstClr val="black">
                    <a:alpha val="40000"/>
                  </a:prstClr>
                </a:outerShdw>
              </a:effectLst>
            </p:spPr>
          </p:pic>
          <p:sp>
            <p:nvSpPr>
              <p:cNvPr id="23" name="文本框 22">
                <a:extLst>
                  <a:ext uri="{FF2B5EF4-FFF2-40B4-BE49-F238E27FC236}">
                    <a16:creationId xmlns:a16="http://schemas.microsoft.com/office/drawing/2014/main" id="{AFF43476-F401-5F30-79BF-EC2A6EAA0F0B}"/>
                  </a:ext>
                </a:extLst>
              </p:cNvPr>
              <p:cNvSpPr txBox="1"/>
              <p:nvPr/>
            </p:nvSpPr>
            <p:spPr>
              <a:xfrm>
                <a:off x="312411" y="1143747"/>
                <a:ext cx="1701522" cy="116054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传统产业</a:t>
                </a:r>
              </a:p>
            </p:txBody>
          </p:sp>
        </p:grpSp>
      </p:grpSp>
    </p:spTree>
    <p:custDataLst>
      <p:tags r:id="rId1"/>
    </p:custDataLst>
    <p:extLst>
      <p:ext uri="{BB962C8B-B14F-4D97-AF65-F5344CB8AC3E}">
        <p14:creationId xmlns:p14="http://schemas.microsoft.com/office/powerpoint/2010/main" val="330259273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7563678"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工业革命：主要成就（生产组织）</a:t>
            </a:r>
          </a:p>
        </p:txBody>
      </p:sp>
      <p:grpSp>
        <p:nvGrpSpPr>
          <p:cNvPr id="22" name="组合 21">
            <a:extLst>
              <a:ext uri="{FF2B5EF4-FFF2-40B4-BE49-F238E27FC236}">
                <a16:creationId xmlns:a16="http://schemas.microsoft.com/office/drawing/2014/main" id="{A478BB6D-8321-48EB-9C3E-65E5EAB5FD92}"/>
              </a:ext>
            </a:extLst>
          </p:cNvPr>
          <p:cNvGrpSpPr/>
          <p:nvPr/>
        </p:nvGrpSpPr>
        <p:grpSpPr>
          <a:xfrm>
            <a:off x="258329" y="4984309"/>
            <a:ext cx="1013880" cy="1270101"/>
            <a:chOff x="331071" y="1020823"/>
            <a:chExt cx="1701522" cy="1160539"/>
          </a:xfrm>
        </p:grpSpPr>
        <p:pic>
          <p:nvPicPr>
            <p:cNvPr id="23" name="图片 22">
              <a:extLst>
                <a:ext uri="{FF2B5EF4-FFF2-40B4-BE49-F238E27FC236}">
                  <a16:creationId xmlns:a16="http://schemas.microsoft.com/office/drawing/2014/main" id="{7E099292-FAF4-4286-895C-02420C3507BC}"/>
                </a:ext>
              </a:extLst>
            </p:cNvPr>
            <p:cNvPicPr>
              <a:picLocks noChangeAspect="1"/>
            </p:cNvPicPr>
            <p:nvPr/>
          </p:nvPicPr>
          <p:blipFill>
            <a:blip r:embed="rId4"/>
            <a:stretch>
              <a:fillRect/>
            </a:stretch>
          </p:blipFill>
          <p:spPr>
            <a:xfrm>
              <a:off x="452070" y="1020823"/>
              <a:ext cx="1515311" cy="1160539"/>
            </a:xfrm>
            <a:prstGeom prst="rect">
              <a:avLst/>
            </a:prstGeom>
            <a:effectLst>
              <a:outerShdw blurRad="50800" dist="38100" dir="2700000" algn="tl" rotWithShape="0">
                <a:prstClr val="black">
                  <a:alpha val="40000"/>
                </a:prstClr>
              </a:outerShdw>
            </a:effectLst>
          </p:spPr>
        </p:pic>
        <p:sp>
          <p:nvSpPr>
            <p:cNvPr id="24" name="文本框 23">
              <a:extLst>
                <a:ext uri="{FF2B5EF4-FFF2-40B4-BE49-F238E27FC236}">
                  <a16:creationId xmlns:a16="http://schemas.microsoft.com/office/drawing/2014/main" id="{483443E4-4824-425D-8202-F1583E8C7B93}"/>
                </a:ext>
              </a:extLst>
            </p:cNvPr>
            <p:cNvSpPr txBox="1"/>
            <p:nvPr/>
          </p:nvSpPr>
          <p:spPr>
            <a:xfrm>
              <a:off x="331071" y="1196156"/>
              <a:ext cx="1701522" cy="860365"/>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生产组织</a:t>
              </a:r>
            </a:p>
          </p:txBody>
        </p:sp>
      </p:grpSp>
      <p:sp>
        <p:nvSpPr>
          <p:cNvPr id="26" name="文本框 25">
            <a:extLst>
              <a:ext uri="{FF2B5EF4-FFF2-40B4-BE49-F238E27FC236}">
                <a16:creationId xmlns:a16="http://schemas.microsoft.com/office/drawing/2014/main" id="{0D2EC50D-408E-48B2-B0F2-F2FD5EC54672}"/>
              </a:ext>
            </a:extLst>
          </p:cNvPr>
          <p:cNvSpPr txBox="1"/>
          <p:nvPr/>
        </p:nvSpPr>
        <p:spPr>
          <a:xfrm>
            <a:off x="1233351" y="4974465"/>
            <a:ext cx="10760854" cy="1754326"/>
          </a:xfrm>
          <a:prstGeom prst="rect">
            <a:avLst/>
          </a:prstGeom>
          <a:noFill/>
        </p:spPr>
        <p:txBody>
          <a:bodyPr wrap="square">
            <a:spAutoFit/>
          </a:bodyPr>
          <a:lstStyle/>
          <a:p>
            <a:r>
              <a:rPr lang="zh-CN" altLang="en-US" sz="2800" dirty="0"/>
              <a:t>  第二次工业革命期间，资本通过兼并或者联合的方式组成</a:t>
            </a:r>
            <a:r>
              <a:rPr lang="zh-CN" altLang="en-US" sz="2800" b="1" dirty="0">
                <a:solidFill>
                  <a:srgbClr val="FF0000"/>
                </a:solidFill>
              </a:rPr>
              <a:t>垄断组织</a:t>
            </a:r>
            <a:r>
              <a:rPr lang="zh-CN" altLang="en-US" sz="2800" dirty="0"/>
              <a:t>，控制商品的生产、价格和市场。</a:t>
            </a:r>
            <a:r>
              <a:rPr lang="zh-CN" altLang="en-US" sz="2800" dirty="0">
                <a:latin typeface="华文仿宋" panose="02010600040101010101" pitchFamily="2" charset="-122"/>
                <a:ea typeface="华文仿宋" panose="02010600040101010101" pitchFamily="2" charset="-122"/>
              </a:rPr>
              <a:t>（</a:t>
            </a:r>
            <a:r>
              <a:rPr lang="zh-CN" altLang="en-US" sz="2800" b="1" dirty="0">
                <a:solidFill>
                  <a:srgbClr val="FF0000"/>
                </a:solidFill>
                <a:latin typeface="华文仿宋" panose="02010600040101010101" pitchFamily="2" charset="-122"/>
                <a:ea typeface="华文仿宋" panose="02010600040101010101" pitchFamily="2" charset="-122"/>
              </a:rPr>
              <a:t>拓展 </a:t>
            </a:r>
            <a:r>
              <a:rPr lang="zh-CN" altLang="en-US" sz="2600" b="1" dirty="0">
                <a:solidFill>
                  <a:srgbClr val="FF0000"/>
                </a:solidFill>
                <a:latin typeface="华文仿宋" panose="02010600040101010101" pitchFamily="2" charset="-122"/>
                <a:ea typeface="华文仿宋" panose="02010600040101010101" pitchFamily="2" charset="-122"/>
              </a:rPr>
              <a:t>影响</a:t>
            </a:r>
            <a:r>
              <a:rPr lang="en-US" altLang="zh-CN" sz="2600" b="1" dirty="0">
                <a:solidFill>
                  <a:srgbClr val="FF0000"/>
                </a:solidFill>
                <a:latin typeface="华文仿宋" panose="02010600040101010101" pitchFamily="2" charset="-122"/>
                <a:ea typeface="华文仿宋" panose="02010600040101010101" pitchFamily="2" charset="-122"/>
              </a:rPr>
              <a:t>-</a:t>
            </a:r>
            <a:r>
              <a:rPr lang="zh-CN" altLang="en-US" sz="2600" b="1" dirty="0">
                <a:solidFill>
                  <a:srgbClr val="FF0000"/>
                </a:solidFill>
                <a:latin typeface="华文仿宋" panose="02010600040101010101" pitchFamily="2" charset="-122"/>
                <a:ea typeface="华文仿宋" panose="02010600040101010101" pitchFamily="2" charset="-122"/>
              </a:rPr>
              <a:t>积极：</a:t>
            </a:r>
            <a:r>
              <a:rPr lang="zh-CN" altLang="en-US" sz="2600" dirty="0">
                <a:latin typeface="华文仿宋" panose="02010600040101010101" pitchFamily="2" charset="-122"/>
                <a:ea typeface="华文仿宋" panose="02010600040101010101" pitchFamily="2" charset="-122"/>
              </a:rPr>
              <a:t>本质上是资本主义生产关系的局部调整，</a:t>
            </a:r>
            <a:r>
              <a:rPr lang="zh-CN" altLang="en-US" sz="2600" dirty="0">
                <a:solidFill>
                  <a:srgbClr val="FF0000"/>
                </a:solidFill>
                <a:latin typeface="华文仿宋" panose="02010600040101010101" pitchFamily="2" charset="-122"/>
                <a:ea typeface="华文仿宋" panose="02010600040101010101" pitchFamily="2" charset="-122"/>
              </a:rPr>
              <a:t>能够更合理地分配资源，减少单个资本家生产无计划性，推动大工业发展</a:t>
            </a:r>
            <a:r>
              <a:rPr lang="zh-CN" altLang="en-US" sz="2600" dirty="0">
                <a:latin typeface="华文仿宋" panose="02010600040101010101" pitchFamily="2" charset="-122"/>
                <a:ea typeface="华文仿宋" panose="02010600040101010101" pitchFamily="2" charset="-122"/>
              </a:rPr>
              <a:t>。）</a:t>
            </a:r>
          </a:p>
        </p:txBody>
      </p:sp>
      <p:grpSp>
        <p:nvGrpSpPr>
          <p:cNvPr id="2" name="组合 1">
            <a:extLst>
              <a:ext uri="{FF2B5EF4-FFF2-40B4-BE49-F238E27FC236}">
                <a16:creationId xmlns:a16="http://schemas.microsoft.com/office/drawing/2014/main" id="{A8C28569-80EF-4894-B4ED-AAF4DBB42273}"/>
              </a:ext>
            </a:extLst>
          </p:cNvPr>
          <p:cNvGrpSpPr/>
          <p:nvPr/>
        </p:nvGrpSpPr>
        <p:grpSpPr>
          <a:xfrm>
            <a:off x="330428" y="1047754"/>
            <a:ext cx="2726407" cy="3680336"/>
            <a:chOff x="398383" y="1182757"/>
            <a:chExt cx="2714205" cy="3680336"/>
          </a:xfrm>
        </p:grpSpPr>
        <p:pic>
          <p:nvPicPr>
            <p:cNvPr id="7" name="图片 6">
              <a:extLst>
                <a:ext uri="{FF2B5EF4-FFF2-40B4-BE49-F238E27FC236}">
                  <a16:creationId xmlns:a16="http://schemas.microsoft.com/office/drawing/2014/main" id="{476ACE73-6BDE-40F3-AA48-28DD10E6C1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383" y="1182757"/>
              <a:ext cx="2714205" cy="3680336"/>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4203F064-026F-43EB-9DFE-938BC15B822D}"/>
                </a:ext>
              </a:extLst>
            </p:cNvPr>
            <p:cNvSpPr/>
            <p:nvPr/>
          </p:nvSpPr>
          <p:spPr>
            <a:xfrm>
              <a:off x="398383" y="4261075"/>
              <a:ext cx="2714205" cy="461665"/>
            </a:xfrm>
            <a:prstGeom prst="rect">
              <a:avLst/>
            </a:prstGeom>
          </p:spPr>
          <p:txBody>
            <a:bodyPr wrap="none">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约翰·洛克菲勒</a:t>
              </a:r>
            </a:p>
          </p:txBody>
        </p:sp>
      </p:grpSp>
      <p:grpSp>
        <p:nvGrpSpPr>
          <p:cNvPr id="4" name="组合 3">
            <a:extLst>
              <a:ext uri="{FF2B5EF4-FFF2-40B4-BE49-F238E27FC236}">
                <a16:creationId xmlns:a16="http://schemas.microsoft.com/office/drawing/2014/main" id="{901E12C5-7029-467F-90ED-4D0B51A1F588}"/>
              </a:ext>
            </a:extLst>
          </p:cNvPr>
          <p:cNvGrpSpPr/>
          <p:nvPr/>
        </p:nvGrpSpPr>
        <p:grpSpPr>
          <a:xfrm>
            <a:off x="4583046" y="1134141"/>
            <a:ext cx="2656960" cy="3567195"/>
            <a:chOff x="5218624" y="1108516"/>
            <a:chExt cx="2790654" cy="3567195"/>
          </a:xfrm>
        </p:grpSpPr>
        <p:pic>
          <p:nvPicPr>
            <p:cNvPr id="1026" name="Picture 2">
              <a:extLst>
                <a:ext uri="{FF2B5EF4-FFF2-40B4-BE49-F238E27FC236}">
                  <a16:creationId xmlns:a16="http://schemas.microsoft.com/office/drawing/2014/main" id="{EC15CE55-1119-44E0-8B5B-9C55369F39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5072" y="1108516"/>
              <a:ext cx="2714206" cy="3567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E5751FAE-559D-43F5-BDF7-2EC7D319C0EA}"/>
                </a:ext>
              </a:extLst>
            </p:cNvPr>
            <p:cNvSpPr/>
            <p:nvPr/>
          </p:nvSpPr>
          <p:spPr>
            <a:xfrm>
              <a:off x="5218624" y="4169875"/>
              <a:ext cx="2714205" cy="461665"/>
            </a:xfrm>
            <a:prstGeom prst="rect">
              <a:avLst/>
            </a:prstGeom>
          </p:spPr>
          <p:txBody>
            <a:bodyPr wrap="none">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安德鲁</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卡耐基</a:t>
              </a:r>
            </a:p>
          </p:txBody>
        </p:sp>
      </p:grpSp>
      <p:sp>
        <p:nvSpPr>
          <p:cNvPr id="18" name="Text Box 2">
            <a:extLst>
              <a:ext uri="{FF2B5EF4-FFF2-40B4-BE49-F238E27FC236}">
                <a16:creationId xmlns:a16="http://schemas.microsoft.com/office/drawing/2014/main" id="{F7A2941A-3727-44F5-8A8A-8D14F5104B63}"/>
              </a:ext>
            </a:extLst>
          </p:cNvPr>
          <p:cNvSpPr txBox="1"/>
          <p:nvPr/>
        </p:nvSpPr>
        <p:spPr>
          <a:xfrm>
            <a:off x="3129621" y="1188660"/>
            <a:ext cx="1453424" cy="3539430"/>
          </a:xfrm>
          <a:prstGeom prst="rect">
            <a:avLst/>
          </a:prstGeom>
          <a:noFill/>
          <a:ln w="9525">
            <a:noFill/>
          </a:ln>
        </p:spPr>
        <p:txBody>
          <a:bodyPr wrap="square" anchor="t">
            <a:spAutoFit/>
          </a:bodyPr>
          <a:lstStyle/>
          <a:p>
            <a:pPr>
              <a:spcBef>
                <a:spcPct val="50000"/>
              </a:spcBef>
            </a:pPr>
            <a:r>
              <a:rPr lang="zh-CN" altLang="en-US" sz="2800" b="1" dirty="0">
                <a:latin typeface="楷体" panose="02010609060101010101" charset="-122"/>
                <a:ea typeface="楷体" panose="02010609060101010101" charset="-122"/>
                <a:cs typeface="楷体" panose="02010609060101010101" charset="-122"/>
              </a:rPr>
              <a:t>美国“石油大王”，全盛时期</a:t>
            </a:r>
            <a:r>
              <a:rPr lang="zh-CN" altLang="en-US" sz="2800" b="1" dirty="0">
                <a:solidFill>
                  <a:srgbClr val="FF0000"/>
                </a:solidFill>
                <a:latin typeface="楷体" panose="02010609060101010101" charset="-122"/>
                <a:ea typeface="楷体" panose="02010609060101010101" charset="-122"/>
                <a:cs typeface="楷体" panose="02010609060101010101" charset="-122"/>
              </a:rPr>
              <a:t>垄断了美国</a:t>
            </a:r>
            <a:r>
              <a:rPr lang="en-US" altLang="zh-CN" sz="2800" b="1" dirty="0">
                <a:solidFill>
                  <a:srgbClr val="FF0000"/>
                </a:solidFill>
                <a:latin typeface="楷体" panose="02010609060101010101" charset="-122"/>
                <a:ea typeface="楷体" panose="02010609060101010101" charset="-122"/>
                <a:cs typeface="楷体" panose="02010609060101010101" charset="-122"/>
              </a:rPr>
              <a:t>90%</a:t>
            </a:r>
            <a:r>
              <a:rPr lang="zh-CN" altLang="en-US" sz="2800" b="1" dirty="0">
                <a:solidFill>
                  <a:srgbClr val="FF0000"/>
                </a:solidFill>
                <a:latin typeface="楷体" panose="02010609060101010101" charset="-122"/>
                <a:ea typeface="楷体" panose="02010609060101010101" charset="-122"/>
                <a:cs typeface="楷体" panose="02010609060101010101" charset="-122"/>
              </a:rPr>
              <a:t>的石油</a:t>
            </a:r>
            <a:r>
              <a:rPr lang="zh-CN" altLang="en-US" sz="2800" b="1" dirty="0">
                <a:latin typeface="楷体" panose="02010609060101010101" charset="-122"/>
                <a:ea typeface="楷体" panose="02010609060101010101" charset="-122"/>
                <a:cs typeface="楷体" panose="02010609060101010101" charset="-122"/>
              </a:rPr>
              <a:t>。</a:t>
            </a:r>
          </a:p>
        </p:txBody>
      </p:sp>
      <p:sp>
        <p:nvSpPr>
          <p:cNvPr id="19" name="Text Box 2">
            <a:extLst>
              <a:ext uri="{FF2B5EF4-FFF2-40B4-BE49-F238E27FC236}">
                <a16:creationId xmlns:a16="http://schemas.microsoft.com/office/drawing/2014/main" id="{A5B86F8E-F416-407A-8903-CE186605FEA2}"/>
              </a:ext>
            </a:extLst>
          </p:cNvPr>
          <p:cNvSpPr txBox="1"/>
          <p:nvPr/>
        </p:nvSpPr>
        <p:spPr>
          <a:xfrm>
            <a:off x="7312793" y="1218477"/>
            <a:ext cx="1453424" cy="3539430"/>
          </a:xfrm>
          <a:prstGeom prst="rect">
            <a:avLst/>
          </a:prstGeom>
          <a:noFill/>
          <a:ln w="9525">
            <a:noFill/>
          </a:ln>
        </p:spPr>
        <p:txBody>
          <a:bodyPr wrap="square" anchor="t">
            <a:spAutoFit/>
          </a:bodyPr>
          <a:lstStyle/>
          <a:p>
            <a:pPr>
              <a:spcBef>
                <a:spcPct val="50000"/>
              </a:spcBef>
            </a:pPr>
            <a:r>
              <a:rPr lang="zh-CN" altLang="en-US" sz="2800" b="1" dirty="0">
                <a:latin typeface="楷体" panose="02010609060101010101" charset="-122"/>
                <a:ea typeface="楷体" panose="02010609060101010101" charset="-122"/>
                <a:cs typeface="楷体" panose="02010609060101010101" charset="-122"/>
              </a:rPr>
              <a:t>美国“钢铁大王” ，他拥有</a:t>
            </a:r>
            <a:r>
              <a:rPr lang="zh-CN" altLang="en-US" sz="2800" b="1" dirty="0">
                <a:solidFill>
                  <a:srgbClr val="FF0000"/>
                </a:solidFill>
                <a:latin typeface="楷体" panose="02010609060101010101" charset="-122"/>
                <a:ea typeface="楷体" panose="02010609060101010101" charset="-122"/>
                <a:cs typeface="楷体" panose="02010609060101010101" charset="-122"/>
              </a:rPr>
              <a:t>世界上最大的钢铁企业</a:t>
            </a:r>
            <a:r>
              <a:rPr lang="zh-CN" altLang="en-US" sz="2800" b="1" dirty="0">
                <a:latin typeface="楷体" panose="02010609060101010101" charset="-122"/>
                <a:ea typeface="楷体" panose="02010609060101010101" charset="-122"/>
                <a:cs typeface="楷体" panose="02010609060101010101" charset="-122"/>
              </a:rPr>
              <a:t>。 </a:t>
            </a:r>
          </a:p>
        </p:txBody>
      </p:sp>
      <p:sp>
        <p:nvSpPr>
          <p:cNvPr id="20" name="文本框 19">
            <a:extLst>
              <a:ext uri="{FF2B5EF4-FFF2-40B4-BE49-F238E27FC236}">
                <a16:creationId xmlns:a16="http://schemas.microsoft.com/office/drawing/2014/main" id="{974C2596-0E6C-410A-8E10-FBB6FEB32582}"/>
              </a:ext>
            </a:extLst>
          </p:cNvPr>
          <p:cNvSpPr txBox="1"/>
          <p:nvPr/>
        </p:nvSpPr>
        <p:spPr>
          <a:xfrm>
            <a:off x="8858881" y="887294"/>
            <a:ext cx="2784451" cy="523220"/>
          </a:xfrm>
          <a:prstGeom prst="rect">
            <a:avLst/>
          </a:prstGeom>
          <a:solidFill>
            <a:srgbClr val="5A3135"/>
          </a:solidFill>
          <a:effectLst>
            <a:outerShdw blurRad="50800" dist="38100" dir="2700000" algn="tl" rotWithShape="0">
              <a:prstClr val="black">
                <a:alpha val="40000"/>
              </a:prstClr>
            </a:outerShdw>
          </a:effectLst>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二革技术的发展</a:t>
            </a:r>
          </a:p>
        </p:txBody>
      </p:sp>
      <p:grpSp>
        <p:nvGrpSpPr>
          <p:cNvPr id="10" name="组合 9">
            <a:extLst>
              <a:ext uri="{FF2B5EF4-FFF2-40B4-BE49-F238E27FC236}">
                <a16:creationId xmlns:a16="http://schemas.microsoft.com/office/drawing/2014/main" id="{2CF2A0E7-D425-407E-BEDA-702674F9D042}"/>
              </a:ext>
            </a:extLst>
          </p:cNvPr>
          <p:cNvGrpSpPr/>
          <p:nvPr/>
        </p:nvGrpSpPr>
        <p:grpSpPr>
          <a:xfrm>
            <a:off x="8858882" y="1464416"/>
            <a:ext cx="2784452" cy="769614"/>
            <a:chOff x="8755173" y="1508364"/>
            <a:chExt cx="2784452" cy="769614"/>
          </a:xfrm>
        </p:grpSpPr>
        <p:sp>
          <p:nvSpPr>
            <p:cNvPr id="21" name="AutoShape 6">
              <a:extLst>
                <a:ext uri="{FF2B5EF4-FFF2-40B4-BE49-F238E27FC236}">
                  <a16:creationId xmlns:a16="http://schemas.microsoft.com/office/drawing/2014/main" id="{2FF1A4A1-9006-451A-88E6-FB7CC8B917A0}"/>
                </a:ext>
              </a:extLst>
            </p:cNvPr>
            <p:cNvSpPr>
              <a:spLocks noChangeArrowheads="1"/>
            </p:cNvSpPr>
            <p:nvPr/>
          </p:nvSpPr>
          <p:spPr bwMode="auto">
            <a:xfrm rot="5400000">
              <a:off x="10040026" y="1175653"/>
              <a:ext cx="163100" cy="828522"/>
            </a:xfrm>
            <a:prstGeom prst="rightArrow">
              <a:avLst>
                <a:gd name="adj1" fmla="val 50000"/>
                <a:gd name="adj2" fmla="val 54576"/>
              </a:avLst>
            </a:prstGeom>
            <a:solidFill>
              <a:srgbClr val="5A3135"/>
            </a:solidFill>
            <a:ln w="9525">
              <a:solidFill>
                <a:srgbClr val="5A3135"/>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07"/>
            </a:p>
          </p:txBody>
        </p:sp>
        <p:sp>
          <p:nvSpPr>
            <p:cNvPr id="25" name="文本框 24">
              <a:extLst>
                <a:ext uri="{FF2B5EF4-FFF2-40B4-BE49-F238E27FC236}">
                  <a16:creationId xmlns:a16="http://schemas.microsoft.com/office/drawing/2014/main" id="{8A6B6F29-400B-4923-9DD1-115F04428078}"/>
                </a:ext>
              </a:extLst>
            </p:cNvPr>
            <p:cNvSpPr txBox="1"/>
            <p:nvPr/>
          </p:nvSpPr>
          <p:spPr>
            <a:xfrm>
              <a:off x="8755173" y="1754758"/>
              <a:ext cx="2784452" cy="523220"/>
            </a:xfrm>
            <a:prstGeom prst="rect">
              <a:avLst/>
            </a:prstGeom>
            <a:solidFill>
              <a:srgbClr val="5A3135"/>
            </a:solidFill>
            <a:effectLst>
              <a:outerShdw blurRad="50800" dist="38100" dir="2700000" algn="tl" rotWithShape="0">
                <a:prstClr val="black">
                  <a:alpha val="40000"/>
                </a:prstClr>
              </a:outerShdw>
            </a:effectLst>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生产投资扩大</a:t>
              </a:r>
            </a:p>
          </p:txBody>
        </p:sp>
      </p:grpSp>
      <p:grpSp>
        <p:nvGrpSpPr>
          <p:cNvPr id="12" name="组合 11">
            <a:extLst>
              <a:ext uri="{FF2B5EF4-FFF2-40B4-BE49-F238E27FC236}">
                <a16:creationId xmlns:a16="http://schemas.microsoft.com/office/drawing/2014/main" id="{0FC9A2FB-B57F-4A22-96AF-DAB808E050B5}"/>
              </a:ext>
            </a:extLst>
          </p:cNvPr>
          <p:cNvGrpSpPr/>
          <p:nvPr/>
        </p:nvGrpSpPr>
        <p:grpSpPr>
          <a:xfrm>
            <a:off x="8858881" y="2329393"/>
            <a:ext cx="2784453" cy="780382"/>
            <a:chOff x="8755172" y="2373341"/>
            <a:chExt cx="2784453" cy="780382"/>
          </a:xfrm>
        </p:grpSpPr>
        <p:sp>
          <p:nvSpPr>
            <p:cNvPr id="27" name="AutoShape 6">
              <a:extLst>
                <a:ext uri="{FF2B5EF4-FFF2-40B4-BE49-F238E27FC236}">
                  <a16:creationId xmlns:a16="http://schemas.microsoft.com/office/drawing/2014/main" id="{A127C93B-2A30-4F9A-BC0E-73C2665D6505}"/>
                </a:ext>
              </a:extLst>
            </p:cNvPr>
            <p:cNvSpPr>
              <a:spLocks noChangeArrowheads="1"/>
            </p:cNvSpPr>
            <p:nvPr/>
          </p:nvSpPr>
          <p:spPr bwMode="auto">
            <a:xfrm rot="5400000">
              <a:off x="10050920" y="2055557"/>
              <a:ext cx="192954" cy="828522"/>
            </a:xfrm>
            <a:prstGeom prst="rightArrow">
              <a:avLst>
                <a:gd name="adj1" fmla="val 50000"/>
                <a:gd name="adj2" fmla="val 54576"/>
              </a:avLst>
            </a:prstGeom>
            <a:solidFill>
              <a:srgbClr val="5A3135"/>
            </a:solidFill>
            <a:ln w="9525">
              <a:solidFill>
                <a:srgbClr val="5A3135"/>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07"/>
            </a:p>
          </p:txBody>
        </p:sp>
        <p:sp>
          <p:nvSpPr>
            <p:cNvPr id="28" name="文本框 27">
              <a:extLst>
                <a:ext uri="{FF2B5EF4-FFF2-40B4-BE49-F238E27FC236}">
                  <a16:creationId xmlns:a16="http://schemas.microsoft.com/office/drawing/2014/main" id="{3C538574-13F9-44B6-8349-96EFB2BA2AF8}"/>
                </a:ext>
              </a:extLst>
            </p:cNvPr>
            <p:cNvSpPr txBox="1"/>
            <p:nvPr/>
          </p:nvSpPr>
          <p:spPr>
            <a:xfrm>
              <a:off x="8755172" y="2630503"/>
              <a:ext cx="2784453" cy="523220"/>
            </a:xfrm>
            <a:prstGeom prst="rect">
              <a:avLst/>
            </a:prstGeom>
            <a:solidFill>
              <a:srgbClr val="5A3135"/>
            </a:solidFill>
            <a:effectLst>
              <a:outerShdw blurRad="50800" dist="38100" dir="2700000" algn="tl" rotWithShape="0">
                <a:prstClr val="black">
                  <a:alpha val="40000"/>
                </a:prstClr>
              </a:outerShdw>
            </a:effectLst>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企业竞争加剧</a:t>
              </a:r>
            </a:p>
          </p:txBody>
        </p:sp>
      </p:grpSp>
      <p:grpSp>
        <p:nvGrpSpPr>
          <p:cNvPr id="13" name="组合 12">
            <a:extLst>
              <a:ext uri="{FF2B5EF4-FFF2-40B4-BE49-F238E27FC236}">
                <a16:creationId xmlns:a16="http://schemas.microsoft.com/office/drawing/2014/main" id="{C289FE37-0DAD-4548-B0B3-71E044956795}"/>
              </a:ext>
            </a:extLst>
          </p:cNvPr>
          <p:cNvGrpSpPr/>
          <p:nvPr/>
        </p:nvGrpSpPr>
        <p:grpSpPr>
          <a:xfrm>
            <a:off x="8858881" y="3195258"/>
            <a:ext cx="2784454" cy="754827"/>
            <a:chOff x="8755172" y="3239206"/>
            <a:chExt cx="2784454" cy="754827"/>
          </a:xfrm>
        </p:grpSpPr>
        <p:sp>
          <p:nvSpPr>
            <p:cNvPr id="29" name="AutoShape 6">
              <a:extLst>
                <a:ext uri="{FF2B5EF4-FFF2-40B4-BE49-F238E27FC236}">
                  <a16:creationId xmlns:a16="http://schemas.microsoft.com/office/drawing/2014/main" id="{227462FD-0D5A-4FA7-8958-3E5EE253C70B}"/>
                </a:ext>
              </a:extLst>
            </p:cNvPr>
            <p:cNvSpPr>
              <a:spLocks noChangeArrowheads="1"/>
            </p:cNvSpPr>
            <p:nvPr/>
          </p:nvSpPr>
          <p:spPr bwMode="auto">
            <a:xfrm rot="5400000">
              <a:off x="10059713" y="2912629"/>
              <a:ext cx="175367" cy="828522"/>
            </a:xfrm>
            <a:prstGeom prst="rightArrow">
              <a:avLst>
                <a:gd name="adj1" fmla="val 50000"/>
                <a:gd name="adj2" fmla="val 54576"/>
              </a:avLst>
            </a:prstGeom>
            <a:solidFill>
              <a:srgbClr val="5A3135"/>
            </a:solidFill>
            <a:ln w="9525">
              <a:solidFill>
                <a:srgbClr val="5A3135"/>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07"/>
            </a:p>
          </p:txBody>
        </p:sp>
        <p:sp>
          <p:nvSpPr>
            <p:cNvPr id="30" name="文本框 29">
              <a:extLst>
                <a:ext uri="{FF2B5EF4-FFF2-40B4-BE49-F238E27FC236}">
                  <a16:creationId xmlns:a16="http://schemas.microsoft.com/office/drawing/2014/main" id="{FA3837AB-79DE-4EB7-B827-E2715A2D5941}"/>
                </a:ext>
              </a:extLst>
            </p:cNvPr>
            <p:cNvSpPr txBox="1"/>
            <p:nvPr/>
          </p:nvSpPr>
          <p:spPr>
            <a:xfrm>
              <a:off x="8755172" y="3470813"/>
              <a:ext cx="2784454" cy="523220"/>
            </a:xfrm>
            <a:prstGeom prst="rect">
              <a:avLst/>
            </a:prstGeom>
            <a:solidFill>
              <a:srgbClr val="5A3135"/>
            </a:solidFill>
            <a:effectLst>
              <a:outerShdw blurRad="50800" dist="38100" dir="2700000" algn="tl" rotWithShape="0">
                <a:prstClr val="black">
                  <a:alpha val="40000"/>
                </a:prstClr>
              </a:outerShdw>
            </a:effectLst>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生产、资本集中</a:t>
              </a:r>
            </a:p>
          </p:txBody>
        </p:sp>
      </p:grpSp>
      <p:grpSp>
        <p:nvGrpSpPr>
          <p:cNvPr id="15" name="组合 14">
            <a:extLst>
              <a:ext uri="{FF2B5EF4-FFF2-40B4-BE49-F238E27FC236}">
                <a16:creationId xmlns:a16="http://schemas.microsoft.com/office/drawing/2014/main" id="{6784EAAC-873C-42C5-9E07-14709C742406}"/>
              </a:ext>
            </a:extLst>
          </p:cNvPr>
          <p:cNvGrpSpPr/>
          <p:nvPr/>
        </p:nvGrpSpPr>
        <p:grpSpPr>
          <a:xfrm>
            <a:off x="8858881" y="4006324"/>
            <a:ext cx="2784454" cy="757243"/>
            <a:chOff x="8755172" y="4050272"/>
            <a:chExt cx="2784454" cy="757243"/>
          </a:xfrm>
        </p:grpSpPr>
        <p:sp>
          <p:nvSpPr>
            <p:cNvPr id="31" name="AutoShape 6">
              <a:extLst>
                <a:ext uri="{FF2B5EF4-FFF2-40B4-BE49-F238E27FC236}">
                  <a16:creationId xmlns:a16="http://schemas.microsoft.com/office/drawing/2014/main" id="{8DFA6069-23F6-4C61-B3CB-36FD0C14FAFC}"/>
                </a:ext>
              </a:extLst>
            </p:cNvPr>
            <p:cNvSpPr>
              <a:spLocks noChangeArrowheads="1"/>
            </p:cNvSpPr>
            <p:nvPr/>
          </p:nvSpPr>
          <p:spPr bwMode="auto">
            <a:xfrm rot="5400000">
              <a:off x="10022595" y="3734992"/>
              <a:ext cx="197961" cy="828522"/>
            </a:xfrm>
            <a:prstGeom prst="rightArrow">
              <a:avLst>
                <a:gd name="adj1" fmla="val 50000"/>
                <a:gd name="adj2" fmla="val 54576"/>
              </a:avLst>
            </a:prstGeom>
            <a:solidFill>
              <a:srgbClr val="5A3135"/>
            </a:solidFill>
            <a:ln w="9525">
              <a:solidFill>
                <a:srgbClr val="5A3135"/>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07"/>
            </a:p>
          </p:txBody>
        </p:sp>
        <p:sp>
          <p:nvSpPr>
            <p:cNvPr id="32" name="文本框 31">
              <a:extLst>
                <a:ext uri="{FF2B5EF4-FFF2-40B4-BE49-F238E27FC236}">
                  <a16:creationId xmlns:a16="http://schemas.microsoft.com/office/drawing/2014/main" id="{9A17D18E-8BC0-404C-8BAB-41CB7DD02F78}"/>
                </a:ext>
              </a:extLst>
            </p:cNvPr>
            <p:cNvSpPr txBox="1"/>
            <p:nvPr/>
          </p:nvSpPr>
          <p:spPr>
            <a:xfrm>
              <a:off x="8755172" y="4284295"/>
              <a:ext cx="2784454" cy="523220"/>
            </a:xfrm>
            <a:prstGeom prst="rect">
              <a:avLst/>
            </a:prstGeom>
            <a:solidFill>
              <a:srgbClr val="5A3135"/>
            </a:solidFill>
            <a:effectLst>
              <a:outerShdw blurRad="50800" dist="38100" dir="2700000" algn="tl" rotWithShape="0">
                <a:prstClr val="black">
                  <a:alpha val="40000"/>
                </a:prstClr>
              </a:outerShdw>
            </a:effectLst>
          </p:spPr>
          <p:txBody>
            <a:bodyPr wrap="square" rtlCol="0">
              <a:spAutoFit/>
            </a:bodyPr>
            <a:lstStyle/>
            <a:p>
              <a:pPr algn="ctr"/>
              <a:r>
                <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垄断组织</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出现</a:t>
              </a:r>
            </a:p>
          </p:txBody>
        </p:sp>
      </p:grpSp>
    </p:spTree>
    <p:custDataLst>
      <p:tags r:id="rId1"/>
    </p:custDataLst>
    <p:extLst>
      <p:ext uri="{BB962C8B-B14F-4D97-AF65-F5344CB8AC3E}">
        <p14:creationId xmlns:p14="http://schemas.microsoft.com/office/powerpoint/2010/main" val="144797625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arn(inVertical)">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19"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8229600"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工业革命：主要成就（生产组织）</a:t>
            </a:r>
          </a:p>
        </p:txBody>
      </p:sp>
      <p:grpSp>
        <p:nvGrpSpPr>
          <p:cNvPr id="33" name="组合 32">
            <a:extLst>
              <a:ext uri="{FF2B5EF4-FFF2-40B4-BE49-F238E27FC236}">
                <a16:creationId xmlns:a16="http://schemas.microsoft.com/office/drawing/2014/main" id="{A4E082CD-7819-4996-ACD9-4BC4A5B4B867}"/>
              </a:ext>
            </a:extLst>
          </p:cNvPr>
          <p:cNvGrpSpPr/>
          <p:nvPr/>
        </p:nvGrpSpPr>
        <p:grpSpPr>
          <a:xfrm>
            <a:off x="5633720" y="1023732"/>
            <a:ext cx="3609671" cy="4051856"/>
            <a:chOff x="1200" y="0"/>
            <a:chExt cx="3024" cy="3894"/>
          </a:xfrm>
          <a:effectLst>
            <a:outerShdw blurRad="50800" dist="38100" dir="2700000" algn="tl" rotWithShape="0">
              <a:prstClr val="black">
                <a:alpha val="40000"/>
              </a:prstClr>
            </a:outerShdw>
          </a:effectLst>
        </p:grpSpPr>
        <p:pic>
          <p:nvPicPr>
            <p:cNvPr id="34" name="图片 54274">
              <a:extLst>
                <a:ext uri="{FF2B5EF4-FFF2-40B4-BE49-F238E27FC236}">
                  <a16:creationId xmlns:a16="http://schemas.microsoft.com/office/drawing/2014/main" id="{3D8EFBC8-CEC0-4C17-8238-1EB1E8D6DBF3}"/>
                </a:ext>
              </a:extLst>
            </p:cNvPr>
            <p:cNvPicPr>
              <a:picLocks noChangeAspect="1"/>
            </p:cNvPicPr>
            <p:nvPr/>
          </p:nvPicPr>
          <p:blipFill>
            <a:blip r:embed="rId4"/>
            <a:stretch>
              <a:fillRect/>
            </a:stretch>
          </p:blipFill>
          <p:spPr>
            <a:xfrm>
              <a:off x="1200" y="0"/>
              <a:ext cx="3024" cy="3894"/>
            </a:xfrm>
            <a:prstGeom prst="rect">
              <a:avLst/>
            </a:prstGeom>
            <a:noFill/>
            <a:ln w="9525">
              <a:noFill/>
            </a:ln>
          </p:spPr>
        </p:pic>
        <p:sp>
          <p:nvSpPr>
            <p:cNvPr id="35" name="文本框 54275">
              <a:extLst>
                <a:ext uri="{FF2B5EF4-FFF2-40B4-BE49-F238E27FC236}">
                  <a16:creationId xmlns:a16="http://schemas.microsoft.com/office/drawing/2014/main" id="{F8099EF3-ABB7-4D52-8946-DBD0EF442B26}"/>
                </a:ext>
              </a:extLst>
            </p:cNvPr>
            <p:cNvSpPr txBox="1"/>
            <p:nvPr/>
          </p:nvSpPr>
          <p:spPr>
            <a:xfrm>
              <a:off x="1200" y="3473"/>
              <a:ext cx="3024" cy="421"/>
            </a:xfrm>
            <a:prstGeom prst="rect">
              <a:avLst/>
            </a:prstGeom>
            <a:solidFill>
              <a:schemeClr val="bg1"/>
            </a:solidFill>
            <a:ln w="9525">
              <a:noFill/>
            </a:ln>
          </p:spPr>
          <p:txBody>
            <a:bodyPr anchor="t">
              <a:spAutoFit/>
            </a:bodyPr>
            <a:lstStyle/>
            <a:p>
              <a:pPr algn="ctr">
                <a:spcBef>
                  <a:spcPct val="50000"/>
                </a:spcBef>
              </a:pPr>
              <a:r>
                <a:rPr lang="zh-CN" altLang="en-US" sz="2400" dirty="0">
                  <a:latin typeface="Arial" panose="020B0604020202020204" pitchFamily="34" charset="0"/>
                  <a:ea typeface="黑体" panose="02010609060101010101" pitchFamily="2" charset="-122"/>
                </a:rPr>
                <a:t>垄断组织操纵的美国国会</a:t>
              </a:r>
            </a:p>
          </p:txBody>
        </p:sp>
      </p:grpSp>
      <p:sp>
        <p:nvSpPr>
          <p:cNvPr id="36" name="AutoShape 5">
            <a:extLst>
              <a:ext uri="{FF2B5EF4-FFF2-40B4-BE49-F238E27FC236}">
                <a16:creationId xmlns:a16="http://schemas.microsoft.com/office/drawing/2014/main" id="{B117D75D-95EC-4FC9-970F-67D3FBD5D925}"/>
              </a:ext>
            </a:extLst>
          </p:cNvPr>
          <p:cNvSpPr/>
          <p:nvPr/>
        </p:nvSpPr>
        <p:spPr>
          <a:xfrm>
            <a:off x="9372600" y="927651"/>
            <a:ext cx="2514600" cy="1845368"/>
          </a:xfrm>
          <a:prstGeom prst="wedgeRectCallout">
            <a:avLst>
              <a:gd name="adj1" fmla="val -87489"/>
              <a:gd name="adj2" fmla="val -31676"/>
            </a:avLst>
          </a:prstGeom>
          <a:solidFill>
            <a:srgbClr val="FEEBE8"/>
          </a:solidFill>
          <a:ln w="9525" cap="flat" cmpd="sng">
            <a:noFill/>
            <a:prstDash val="solid"/>
            <a:miter/>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t"/>
          <a:lstStyle/>
          <a:p>
            <a:r>
              <a:rPr lang="zh-CN" altLang="en-US" sz="2800" b="1" dirty="0">
                <a:solidFill>
                  <a:schemeClr val="tx1"/>
                </a:solidFill>
                <a:latin typeface="楷体" panose="02010609060101010101" charset="-122"/>
                <a:ea typeface="楷体" panose="02010609060101010101" charset="-122"/>
                <a:cs typeface="楷体" panose="02010609060101010101" charset="-122"/>
              </a:rPr>
              <a:t> 木牌上写着：“这是一个为垄断者服务的参议院。”</a:t>
            </a:r>
          </a:p>
        </p:txBody>
      </p:sp>
      <p:sp>
        <p:nvSpPr>
          <p:cNvPr id="37" name="AutoShape 4">
            <a:extLst>
              <a:ext uri="{FF2B5EF4-FFF2-40B4-BE49-F238E27FC236}">
                <a16:creationId xmlns:a16="http://schemas.microsoft.com/office/drawing/2014/main" id="{666E4704-239F-4ADF-81C7-229595B59DBC}"/>
              </a:ext>
            </a:extLst>
          </p:cNvPr>
          <p:cNvSpPr/>
          <p:nvPr/>
        </p:nvSpPr>
        <p:spPr>
          <a:xfrm>
            <a:off x="9372601" y="2802836"/>
            <a:ext cx="2514600" cy="2253658"/>
          </a:xfrm>
          <a:prstGeom prst="wedgeRectCallout">
            <a:avLst>
              <a:gd name="adj1" fmla="val -74744"/>
              <a:gd name="adj2" fmla="val -35706"/>
            </a:avLst>
          </a:prstGeom>
          <a:solidFill>
            <a:srgbClr val="FEEBE8"/>
          </a:solidFill>
          <a:ln w="9525" cap="flat" cmpd="sng">
            <a:noFill/>
            <a:prstDash val="solid"/>
            <a:miter/>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t"/>
          <a:lstStyle/>
          <a:p>
            <a:r>
              <a:rPr lang="zh-CN" altLang="en-US" sz="2800" b="1" dirty="0">
                <a:latin typeface="楷体" panose="02010609060101010101" charset="-122"/>
                <a:ea typeface="楷体" panose="02010609060101010101" charset="-122"/>
                <a:cs typeface="楷体" panose="02010609060101010101" charset="-122"/>
              </a:rPr>
              <a:t> 他们形如钱袋的肚皮上写着“钢材、铜业、食糖、石油等垄断企业。”</a:t>
            </a:r>
          </a:p>
        </p:txBody>
      </p:sp>
      <p:sp>
        <p:nvSpPr>
          <p:cNvPr id="39" name="矩形 38">
            <a:extLst>
              <a:ext uri="{FF2B5EF4-FFF2-40B4-BE49-F238E27FC236}">
                <a16:creationId xmlns:a16="http://schemas.microsoft.com/office/drawing/2014/main" id="{6D9E1A8D-A547-4455-B65E-7B22DA29074A}"/>
              </a:ext>
            </a:extLst>
          </p:cNvPr>
          <p:cNvSpPr/>
          <p:nvPr/>
        </p:nvSpPr>
        <p:spPr>
          <a:xfrm>
            <a:off x="200551" y="1023732"/>
            <a:ext cx="5303959" cy="4032761"/>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b="1" dirty="0">
                <a:solidFill>
                  <a:schemeClr val="tx1"/>
                </a:solidFill>
                <a:latin typeface="楷体" panose="02010609060101010101" pitchFamily="49" charset="-122"/>
                <a:ea typeface="楷体" panose="02010609060101010101" pitchFamily="49" charset="-122"/>
              </a:rPr>
              <a:t>  </a:t>
            </a:r>
            <a:r>
              <a:rPr lang="en-US" altLang="zh-CN" sz="2800" b="1" dirty="0">
                <a:solidFill>
                  <a:schemeClr val="tx1"/>
                </a:solidFill>
                <a:latin typeface="楷体" panose="02010609060101010101" pitchFamily="49" charset="-122"/>
                <a:ea typeface="楷体" panose="02010609060101010101" pitchFamily="49" charset="-122"/>
              </a:rPr>
              <a:t>20</a:t>
            </a:r>
            <a:r>
              <a:rPr lang="zh-CN" altLang="en-US" sz="2800" b="1" dirty="0">
                <a:solidFill>
                  <a:schemeClr val="tx1"/>
                </a:solidFill>
                <a:latin typeface="楷体" panose="02010609060101010101" pitchFamily="49" charset="-122"/>
                <a:ea typeface="楷体" panose="02010609060101010101" pitchFamily="49" charset="-122"/>
              </a:rPr>
              <a:t>世纪初，美国和德国的工业生产年平均增长率分别为</a:t>
            </a:r>
            <a:r>
              <a:rPr lang="en-US" altLang="zh-CN" sz="2800" b="1" dirty="0">
                <a:solidFill>
                  <a:srgbClr val="FF0000"/>
                </a:solidFill>
                <a:latin typeface="楷体" panose="02010609060101010101" pitchFamily="49" charset="-122"/>
                <a:ea typeface="楷体" panose="02010609060101010101" pitchFamily="49" charset="-122"/>
              </a:rPr>
              <a:t>4.8%</a:t>
            </a:r>
            <a:r>
              <a:rPr lang="zh-CN" altLang="en-US" sz="2800" b="1" dirty="0">
                <a:solidFill>
                  <a:srgbClr val="FF0000"/>
                </a:solidFill>
                <a:latin typeface="楷体" panose="02010609060101010101" pitchFamily="49" charset="-122"/>
                <a:ea typeface="楷体" panose="02010609060101010101" pitchFamily="49" charset="-122"/>
              </a:rPr>
              <a:t>、</a:t>
            </a:r>
            <a:r>
              <a:rPr lang="en-US" altLang="zh-CN" sz="2800" b="1" dirty="0">
                <a:solidFill>
                  <a:srgbClr val="FF0000"/>
                </a:solidFill>
                <a:latin typeface="楷体" panose="02010609060101010101" pitchFamily="49" charset="-122"/>
                <a:ea typeface="楷体" panose="02010609060101010101" pitchFamily="49" charset="-122"/>
              </a:rPr>
              <a:t>4.2%</a:t>
            </a:r>
            <a:r>
              <a:rPr lang="zh-CN" altLang="en-US" sz="2800" b="1" dirty="0">
                <a:solidFill>
                  <a:schemeClr val="tx1"/>
                </a:solidFill>
                <a:latin typeface="楷体" panose="02010609060101010101" pitchFamily="49" charset="-122"/>
                <a:ea typeface="楷体" panose="02010609060101010101" pitchFamily="49" charset="-122"/>
              </a:rPr>
              <a:t>，而英国和法国分别为</a:t>
            </a:r>
            <a:r>
              <a:rPr lang="en-US" altLang="zh-CN" sz="2800" b="1" dirty="0">
                <a:solidFill>
                  <a:srgbClr val="FF0000"/>
                </a:solidFill>
                <a:latin typeface="楷体" panose="02010609060101010101" pitchFamily="49" charset="-122"/>
                <a:ea typeface="楷体" panose="02010609060101010101" pitchFamily="49" charset="-122"/>
              </a:rPr>
              <a:t>1.4%</a:t>
            </a:r>
            <a:r>
              <a:rPr lang="zh-CN" altLang="en-US" sz="2800" b="1" dirty="0">
                <a:solidFill>
                  <a:srgbClr val="FF0000"/>
                </a:solidFill>
                <a:latin typeface="楷体" panose="02010609060101010101" pitchFamily="49" charset="-122"/>
                <a:ea typeface="楷体" panose="02010609060101010101" pitchFamily="49" charset="-122"/>
              </a:rPr>
              <a:t>和</a:t>
            </a:r>
            <a:r>
              <a:rPr lang="en-US" altLang="zh-CN" sz="2800" b="1" dirty="0">
                <a:solidFill>
                  <a:srgbClr val="FF0000"/>
                </a:solidFill>
                <a:latin typeface="楷体" panose="02010609060101010101" pitchFamily="49" charset="-122"/>
                <a:ea typeface="楷体" panose="02010609060101010101" pitchFamily="49" charset="-122"/>
              </a:rPr>
              <a:t>3.3%</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a:lnSpc>
                <a:spcPts val="3300"/>
              </a:lnSpc>
            </a:pPr>
            <a:r>
              <a:rPr lang="en-US" altLang="zh-CN" sz="2800" b="1" dirty="0">
                <a:solidFill>
                  <a:schemeClr val="tx1"/>
                </a:solidFill>
                <a:latin typeface="楷体" panose="02010609060101010101" pitchFamily="49" charset="-122"/>
                <a:ea typeface="楷体" panose="02010609060101010101" pitchFamily="49" charset="-122"/>
              </a:rPr>
              <a:t>  </a:t>
            </a:r>
            <a:r>
              <a:rPr lang="zh-CN" altLang="en-US" sz="2800" b="1" dirty="0">
                <a:solidFill>
                  <a:schemeClr val="tx1"/>
                </a:solidFill>
                <a:latin typeface="楷体" panose="02010609060101010101" pitchFamily="49" charset="-122"/>
                <a:ea typeface="楷体" panose="02010609060101010101" pitchFamily="49" charset="-122"/>
              </a:rPr>
              <a:t>在此基础上，列宁进一步揭示了垄断导致资本主义生产发展和</a:t>
            </a:r>
            <a:r>
              <a:rPr lang="zh-CN" altLang="en-US" sz="2800" b="1" dirty="0">
                <a:solidFill>
                  <a:srgbClr val="FF0000"/>
                </a:solidFill>
                <a:latin typeface="楷体" panose="02010609060101010101" pitchFamily="49" charset="-122"/>
                <a:ea typeface="楷体" panose="02010609060101010101" pitchFamily="49" charset="-122"/>
              </a:rPr>
              <a:t>经济技术停滞的趋势</a:t>
            </a:r>
            <a:r>
              <a:rPr lang="zh-CN" altLang="en-US" sz="2800" b="1" dirty="0">
                <a:solidFill>
                  <a:schemeClr val="tx1"/>
                </a:solidFill>
                <a:latin typeface="楷体" panose="02010609060101010101" pitchFamily="49" charset="-122"/>
                <a:ea typeface="楷体" panose="02010609060101010101" pitchFamily="49" charset="-122"/>
              </a:rPr>
              <a:t>。</a:t>
            </a:r>
            <a:endParaRPr lang="en-US" altLang="zh-CN" sz="2800" b="1" dirty="0">
              <a:solidFill>
                <a:schemeClr val="tx1"/>
              </a:solidFill>
              <a:latin typeface="楷体" panose="02010609060101010101" pitchFamily="49" charset="-122"/>
              <a:ea typeface="楷体" panose="02010609060101010101" pitchFamily="49" charset="-122"/>
            </a:endParaRPr>
          </a:p>
          <a:p>
            <a:pPr>
              <a:lnSpc>
                <a:spcPts val="3300"/>
              </a:lnSpc>
            </a:pPr>
            <a:r>
              <a:rPr lang="en-US" altLang="zh-CN" sz="2800" b="1" dirty="0">
                <a:solidFill>
                  <a:schemeClr val="tx1"/>
                </a:solidFill>
                <a:latin typeface="楷体" panose="02010609060101010101" pitchFamily="49" charset="-122"/>
                <a:ea typeface="楷体" panose="02010609060101010101" pitchFamily="49" charset="-122"/>
              </a:rPr>
              <a:t>  ——</a:t>
            </a:r>
            <a:r>
              <a:rPr lang="zh-CN" altLang="en-US" sz="2800" b="1" dirty="0">
                <a:solidFill>
                  <a:schemeClr val="tx1"/>
                </a:solidFill>
                <a:latin typeface="楷体" panose="02010609060101010101" pitchFamily="49" charset="-122"/>
                <a:ea typeface="楷体" panose="02010609060101010101" pitchFamily="49" charset="-122"/>
              </a:rPr>
              <a:t>摘编自</a:t>
            </a:r>
            <a:r>
              <a:rPr lang="en-US" altLang="zh-CN" sz="28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马克思主义垄断理论及其评价</a:t>
            </a:r>
            <a:r>
              <a:rPr lang="en-US" altLang="zh-CN" sz="2800" b="1" dirty="0">
                <a:solidFill>
                  <a:schemeClr val="tx1"/>
                </a:solidFill>
                <a:latin typeface="楷体" panose="02010609060101010101" pitchFamily="49" charset="-122"/>
                <a:ea typeface="楷体" panose="02010609060101010101" pitchFamily="49" charset="-122"/>
              </a:rPr>
              <a:t>》</a:t>
            </a:r>
          </a:p>
        </p:txBody>
      </p:sp>
      <p:sp>
        <p:nvSpPr>
          <p:cNvPr id="12" name="文本框 11">
            <a:extLst>
              <a:ext uri="{FF2B5EF4-FFF2-40B4-BE49-F238E27FC236}">
                <a16:creationId xmlns:a16="http://schemas.microsoft.com/office/drawing/2014/main" id="{BB3053D5-B82A-465D-B564-66C9BE72D836}"/>
              </a:ext>
            </a:extLst>
          </p:cNvPr>
          <p:cNvSpPr txBox="1"/>
          <p:nvPr/>
        </p:nvSpPr>
        <p:spPr>
          <a:xfrm>
            <a:off x="160795" y="5220635"/>
            <a:ext cx="1414445" cy="1384995"/>
          </a:xfrm>
          <a:prstGeom prst="rect">
            <a:avLst/>
          </a:prstGeom>
          <a:noFill/>
          <a:ln w="28575">
            <a:solidFill>
              <a:srgbClr val="5A3135"/>
            </a:solidFill>
          </a:ln>
        </p:spPr>
        <p:txBody>
          <a:bodyPr wrap="square">
            <a:spAutoFit/>
          </a:bodyPr>
          <a:lstStyle/>
          <a:p>
            <a:pPr algn="ctr"/>
            <a:r>
              <a:rPr lang="zh-CN" altLang="en-US" sz="2800" b="1" dirty="0"/>
              <a:t>垄断组织的历史</a:t>
            </a:r>
            <a:r>
              <a:rPr lang="zh-CN" altLang="en-US" sz="2800" b="1" dirty="0">
                <a:solidFill>
                  <a:srgbClr val="FF0000"/>
                </a:solidFill>
              </a:rPr>
              <a:t>影响</a:t>
            </a:r>
            <a:endParaRPr lang="en-US" altLang="zh-CN" sz="2800" b="1" dirty="0">
              <a:solidFill>
                <a:srgbClr val="FF0000"/>
              </a:solidFill>
            </a:endParaRPr>
          </a:p>
        </p:txBody>
      </p:sp>
      <p:sp>
        <p:nvSpPr>
          <p:cNvPr id="14" name="文本框 13">
            <a:extLst>
              <a:ext uri="{FF2B5EF4-FFF2-40B4-BE49-F238E27FC236}">
                <a16:creationId xmlns:a16="http://schemas.microsoft.com/office/drawing/2014/main" id="{AB81D43C-6A0E-4E42-BEDA-603B5CDCBB11}"/>
              </a:ext>
            </a:extLst>
          </p:cNvPr>
          <p:cNvSpPr txBox="1"/>
          <p:nvPr/>
        </p:nvSpPr>
        <p:spPr>
          <a:xfrm>
            <a:off x="1575239" y="5220635"/>
            <a:ext cx="10500805" cy="1405962"/>
          </a:xfrm>
          <a:prstGeom prst="rect">
            <a:avLst/>
          </a:prstGeom>
          <a:noFill/>
        </p:spPr>
        <p:txBody>
          <a:bodyPr wrap="square">
            <a:spAutoFit/>
          </a:bodyPr>
          <a:lstStyle/>
          <a:p>
            <a:pPr>
              <a:lnSpc>
                <a:spcPts val="3500"/>
              </a:lnSpc>
            </a:pPr>
            <a:r>
              <a:rPr lang="zh-CN" altLang="en-US" sz="2600" dirty="0"/>
              <a:t>  </a:t>
            </a:r>
            <a:r>
              <a:rPr lang="zh-CN" altLang="en-US" sz="2600" b="1" dirty="0"/>
              <a:t>经济：</a:t>
            </a:r>
            <a:r>
              <a:rPr lang="zh-CN" altLang="en-US" sz="2600" dirty="0"/>
              <a:t>获取高额利润，同时阻碍了竞争，导致停滞和腐败。</a:t>
            </a:r>
            <a:endParaRPr lang="zh-CN" altLang="en-US" sz="2400" dirty="0">
              <a:latin typeface="楷体" panose="02010609060101010101" pitchFamily="49" charset="-122"/>
              <a:ea typeface="楷体" panose="02010609060101010101" pitchFamily="49" charset="-122"/>
            </a:endParaRPr>
          </a:p>
          <a:p>
            <a:pPr>
              <a:lnSpc>
                <a:spcPts val="3500"/>
              </a:lnSpc>
            </a:pPr>
            <a:r>
              <a:rPr lang="zh-CN" altLang="en-US" sz="2600" dirty="0"/>
              <a:t>  </a:t>
            </a:r>
            <a:r>
              <a:rPr lang="zh-CN" altLang="en-US" sz="2600" b="1" dirty="0"/>
              <a:t>政治：</a:t>
            </a:r>
            <a:r>
              <a:rPr lang="zh-CN" altLang="en-US" sz="2600" b="1" u="sng" dirty="0">
                <a:solidFill>
                  <a:srgbClr val="FF0000"/>
                </a:solidFill>
              </a:rPr>
              <a:t>垄断组织干预国家政治、经济生活，对外瓜分世界殖民地进行资本输出，资本主义进入垄断阶段即帝国主义阶段</a:t>
            </a:r>
            <a:r>
              <a:rPr lang="zh-CN" altLang="en-US" sz="2600" dirty="0"/>
              <a:t>。</a:t>
            </a:r>
            <a:endParaRPr lang="zh-CN" altLang="en-US" sz="2600" dirty="0">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3323808407"/>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barn(inVertical)">
                                      <p:cBhvr>
                                        <p:cTn id="28" dur="500"/>
                                        <p:tgtEl>
                                          <p:spTgt spid="1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animEffect transition="in" filter="barn(inVertical)">
                                      <p:cBhvr>
                                        <p:cTn id="3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5277678"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工业革命：显著特点</a:t>
            </a:r>
          </a:p>
        </p:txBody>
      </p:sp>
      <p:graphicFrame>
        <p:nvGraphicFramePr>
          <p:cNvPr id="22" name="表格 21">
            <a:extLst>
              <a:ext uri="{FF2B5EF4-FFF2-40B4-BE49-F238E27FC236}">
                <a16:creationId xmlns:a16="http://schemas.microsoft.com/office/drawing/2014/main" id="{16A45578-ACCD-456A-A812-5F78ECC3ACF5}"/>
              </a:ext>
            </a:extLst>
          </p:cNvPr>
          <p:cNvGraphicFramePr>
            <a:graphicFrameLocks noGrp="1"/>
          </p:cNvGraphicFramePr>
          <p:nvPr>
            <p:extLst>
              <p:ext uri="{D42A27DB-BD31-4B8C-83A1-F6EECF244321}">
                <p14:modId xmlns:p14="http://schemas.microsoft.com/office/powerpoint/2010/main" val="3743904063"/>
              </p:ext>
            </p:extLst>
          </p:nvPr>
        </p:nvGraphicFramePr>
        <p:xfrm>
          <a:off x="762070" y="903039"/>
          <a:ext cx="5221287" cy="3108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468245">
                  <a:extLst>
                    <a:ext uri="{9D8B030D-6E8A-4147-A177-3AD203B41FA5}">
                      <a16:colId xmlns:a16="http://schemas.microsoft.com/office/drawing/2014/main" val="20001"/>
                    </a:ext>
                  </a:extLst>
                </a:gridCol>
                <a:gridCol w="2753042">
                  <a:extLst>
                    <a:ext uri="{9D8B030D-6E8A-4147-A177-3AD203B41FA5}">
                      <a16:colId xmlns:a16="http://schemas.microsoft.com/office/drawing/2014/main" val="20003"/>
                    </a:ext>
                  </a:extLst>
                </a:gridCol>
              </a:tblGrid>
              <a:tr h="0">
                <a:tc>
                  <a:txBody>
                    <a:bodyPr/>
                    <a:lstStyle/>
                    <a:p>
                      <a:pPr algn="ctr"/>
                      <a:r>
                        <a:rPr lang="zh-CN" altLang="en-US" sz="2800" dirty="0"/>
                        <a:t>一革发明者</a:t>
                      </a:r>
                    </a:p>
                  </a:txBody>
                  <a:tcPr/>
                </a:tc>
                <a:tc>
                  <a:txBody>
                    <a:bodyPr/>
                    <a:lstStyle/>
                    <a:p>
                      <a:pPr algn="ctr"/>
                      <a:r>
                        <a:rPr lang="zh-CN" altLang="en-US" sz="2800" dirty="0"/>
                        <a:t>职业</a:t>
                      </a:r>
                    </a:p>
                  </a:txBody>
                  <a:tcPr/>
                </a:tc>
                <a:extLst>
                  <a:ext uri="{0D108BD9-81ED-4DB2-BD59-A6C34878D82A}">
                    <a16:rowId xmlns:a16="http://schemas.microsoft.com/office/drawing/2014/main" val="10000"/>
                  </a:ext>
                </a:extLst>
              </a:tr>
              <a:tr h="0">
                <a:tc>
                  <a:txBody>
                    <a:bodyPr/>
                    <a:lstStyle/>
                    <a:p>
                      <a:pPr algn="ctr"/>
                      <a:r>
                        <a:rPr lang="zh-CN" altLang="en-US" sz="2800" b="1" dirty="0">
                          <a:latin typeface="楷体" pitchFamily="49" charset="-122"/>
                          <a:ea typeface="楷体" pitchFamily="49" charset="-122"/>
                        </a:rPr>
                        <a:t>哈格里夫斯</a:t>
                      </a:r>
                    </a:p>
                  </a:txBody>
                  <a:tcPr/>
                </a:tc>
                <a:tc>
                  <a:txBody>
                    <a:bodyPr/>
                    <a:lstStyle/>
                    <a:p>
                      <a:pPr algn="ctr"/>
                      <a:r>
                        <a:rPr lang="zh-CN" altLang="en-US" sz="2800" b="1" dirty="0">
                          <a:latin typeface="楷体" pitchFamily="49" charset="-122"/>
                          <a:ea typeface="楷体" pitchFamily="49" charset="-122"/>
                        </a:rPr>
                        <a:t>木匠和机械工</a:t>
                      </a:r>
                    </a:p>
                  </a:txBody>
                  <a:tcPr/>
                </a:tc>
                <a:extLst>
                  <a:ext uri="{0D108BD9-81ED-4DB2-BD59-A6C34878D82A}">
                    <a16:rowId xmlns:a16="http://schemas.microsoft.com/office/drawing/2014/main" val="10001"/>
                  </a:ext>
                </a:extLst>
              </a:tr>
              <a:tr h="0">
                <a:tc>
                  <a:txBody>
                    <a:bodyPr/>
                    <a:lstStyle/>
                    <a:p>
                      <a:pPr algn="ctr"/>
                      <a:r>
                        <a:rPr lang="zh-CN" altLang="en-US" sz="2800" b="1" dirty="0">
                          <a:latin typeface="楷体" pitchFamily="49" charset="-122"/>
                          <a:ea typeface="楷体" pitchFamily="49" charset="-122"/>
                        </a:rPr>
                        <a:t>阿克莱特</a:t>
                      </a:r>
                    </a:p>
                  </a:txBody>
                  <a:tcPr/>
                </a:tc>
                <a:tc>
                  <a:txBody>
                    <a:bodyPr/>
                    <a:lstStyle/>
                    <a:p>
                      <a:pPr algn="ctr"/>
                      <a:r>
                        <a:rPr lang="zh-CN" altLang="en-US" sz="2800" b="1" dirty="0">
                          <a:latin typeface="楷体" pitchFamily="49" charset="-122"/>
                          <a:ea typeface="楷体" pitchFamily="49" charset="-122"/>
                        </a:rPr>
                        <a:t>理发师</a:t>
                      </a:r>
                    </a:p>
                  </a:txBody>
                  <a:tcPr/>
                </a:tc>
                <a:extLst>
                  <a:ext uri="{0D108BD9-81ED-4DB2-BD59-A6C34878D82A}">
                    <a16:rowId xmlns:a16="http://schemas.microsoft.com/office/drawing/2014/main" val="10002"/>
                  </a:ext>
                </a:extLst>
              </a:tr>
              <a:tr h="0">
                <a:tc>
                  <a:txBody>
                    <a:bodyPr/>
                    <a:lstStyle/>
                    <a:p>
                      <a:pPr algn="ctr"/>
                      <a:r>
                        <a:rPr lang="zh-CN" altLang="en-US" sz="2800" b="1" dirty="0">
                          <a:latin typeface="楷体" pitchFamily="49" charset="-122"/>
                          <a:ea typeface="楷体" pitchFamily="49" charset="-122"/>
                        </a:rPr>
                        <a:t>克隆普顿</a:t>
                      </a:r>
                    </a:p>
                  </a:txBody>
                  <a:tcPr/>
                </a:tc>
                <a:tc>
                  <a:txBody>
                    <a:bodyPr/>
                    <a:lstStyle/>
                    <a:p>
                      <a:pPr algn="ctr"/>
                      <a:r>
                        <a:rPr lang="zh-CN" altLang="en-US" sz="2800" b="1" dirty="0">
                          <a:latin typeface="楷体" pitchFamily="49" charset="-122"/>
                          <a:ea typeface="楷体" pitchFamily="49" charset="-122"/>
                        </a:rPr>
                        <a:t>织工</a:t>
                      </a:r>
                    </a:p>
                  </a:txBody>
                  <a:tcPr/>
                </a:tc>
                <a:extLst>
                  <a:ext uri="{0D108BD9-81ED-4DB2-BD59-A6C34878D82A}">
                    <a16:rowId xmlns:a16="http://schemas.microsoft.com/office/drawing/2014/main" val="10003"/>
                  </a:ext>
                </a:extLst>
              </a:tr>
              <a:tr h="0">
                <a:tc>
                  <a:txBody>
                    <a:bodyPr/>
                    <a:lstStyle/>
                    <a:p>
                      <a:pPr algn="ctr"/>
                      <a:r>
                        <a:rPr lang="zh-CN" altLang="en-US" sz="2800" b="1" dirty="0">
                          <a:latin typeface="楷体" pitchFamily="49" charset="-122"/>
                          <a:ea typeface="楷体" pitchFamily="49" charset="-122"/>
                        </a:rPr>
                        <a:t>瓦特</a:t>
                      </a:r>
                    </a:p>
                  </a:txBody>
                  <a:tcPr/>
                </a:tc>
                <a:tc>
                  <a:txBody>
                    <a:bodyPr/>
                    <a:lstStyle/>
                    <a:p>
                      <a:pPr algn="ctr"/>
                      <a:r>
                        <a:rPr lang="zh-CN" altLang="en-US" sz="2800" b="1" dirty="0">
                          <a:latin typeface="楷体" pitchFamily="49" charset="-122"/>
                          <a:ea typeface="楷体" pitchFamily="49" charset="-122"/>
                        </a:rPr>
                        <a:t>仪器修理工</a:t>
                      </a:r>
                    </a:p>
                  </a:txBody>
                  <a:tcPr/>
                </a:tc>
                <a:extLst>
                  <a:ext uri="{0D108BD9-81ED-4DB2-BD59-A6C34878D82A}">
                    <a16:rowId xmlns:a16="http://schemas.microsoft.com/office/drawing/2014/main" val="10004"/>
                  </a:ext>
                </a:extLst>
              </a:tr>
              <a:tr h="0">
                <a:tc>
                  <a:txBody>
                    <a:bodyPr/>
                    <a:lstStyle/>
                    <a:p>
                      <a:pPr algn="ctr"/>
                      <a:r>
                        <a:rPr lang="zh-CN" altLang="en-US" sz="2800" b="1" dirty="0">
                          <a:latin typeface="楷体" pitchFamily="49" charset="-122"/>
                          <a:ea typeface="楷体" pitchFamily="49" charset="-122"/>
                        </a:rPr>
                        <a:t>史蒂芬孙</a:t>
                      </a:r>
                    </a:p>
                  </a:txBody>
                  <a:tcPr/>
                </a:tc>
                <a:tc>
                  <a:txBody>
                    <a:bodyPr/>
                    <a:lstStyle/>
                    <a:p>
                      <a:pPr algn="ctr"/>
                      <a:r>
                        <a:rPr lang="zh-CN" altLang="en-US" sz="2800" b="1" dirty="0">
                          <a:latin typeface="楷体" pitchFamily="49" charset="-122"/>
                          <a:ea typeface="楷体" pitchFamily="49" charset="-122"/>
                        </a:rPr>
                        <a:t>机械师</a:t>
                      </a:r>
                    </a:p>
                  </a:txBody>
                  <a:tcPr/>
                </a:tc>
                <a:extLst>
                  <a:ext uri="{0D108BD9-81ED-4DB2-BD59-A6C34878D82A}">
                    <a16:rowId xmlns:a16="http://schemas.microsoft.com/office/drawing/2014/main" val="10008"/>
                  </a:ext>
                </a:extLst>
              </a:tr>
            </a:tbl>
          </a:graphicData>
        </a:graphic>
      </p:graphicFrame>
      <p:graphicFrame>
        <p:nvGraphicFramePr>
          <p:cNvPr id="23" name="表格 22">
            <a:extLst>
              <a:ext uri="{FF2B5EF4-FFF2-40B4-BE49-F238E27FC236}">
                <a16:creationId xmlns:a16="http://schemas.microsoft.com/office/drawing/2014/main" id="{2831A95E-2962-4565-8992-0E2067A24C57}"/>
              </a:ext>
            </a:extLst>
          </p:cNvPr>
          <p:cNvGraphicFramePr>
            <a:graphicFrameLocks noGrp="1"/>
          </p:cNvGraphicFramePr>
          <p:nvPr>
            <p:extLst>
              <p:ext uri="{D42A27DB-BD31-4B8C-83A1-F6EECF244321}">
                <p14:modId xmlns:p14="http://schemas.microsoft.com/office/powerpoint/2010/main" val="2911042222"/>
              </p:ext>
            </p:extLst>
          </p:nvPr>
        </p:nvGraphicFramePr>
        <p:xfrm>
          <a:off x="6281601" y="903039"/>
          <a:ext cx="5221287" cy="3108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468245">
                  <a:extLst>
                    <a:ext uri="{9D8B030D-6E8A-4147-A177-3AD203B41FA5}">
                      <a16:colId xmlns:a16="http://schemas.microsoft.com/office/drawing/2014/main" val="20001"/>
                    </a:ext>
                  </a:extLst>
                </a:gridCol>
                <a:gridCol w="2753042">
                  <a:extLst>
                    <a:ext uri="{9D8B030D-6E8A-4147-A177-3AD203B41FA5}">
                      <a16:colId xmlns:a16="http://schemas.microsoft.com/office/drawing/2014/main" val="20003"/>
                    </a:ext>
                  </a:extLst>
                </a:gridCol>
              </a:tblGrid>
              <a:tr h="0">
                <a:tc>
                  <a:txBody>
                    <a:bodyPr/>
                    <a:lstStyle/>
                    <a:p>
                      <a:pPr algn="ctr"/>
                      <a:r>
                        <a:rPr lang="zh-CN" altLang="en-US" sz="2800" dirty="0"/>
                        <a:t>二革发明者</a:t>
                      </a:r>
                    </a:p>
                  </a:txBody>
                  <a:tcPr/>
                </a:tc>
                <a:tc>
                  <a:txBody>
                    <a:bodyPr/>
                    <a:lstStyle/>
                    <a:p>
                      <a:pPr algn="ctr"/>
                      <a:r>
                        <a:rPr lang="zh-CN" altLang="en-US" sz="2800" dirty="0"/>
                        <a:t>职业</a:t>
                      </a:r>
                    </a:p>
                  </a:txBody>
                  <a:tcPr/>
                </a:tc>
                <a:extLst>
                  <a:ext uri="{0D108BD9-81ED-4DB2-BD59-A6C34878D82A}">
                    <a16:rowId xmlns:a16="http://schemas.microsoft.com/office/drawing/2014/main" val="10000"/>
                  </a:ext>
                </a:extLst>
              </a:tr>
              <a:tr h="0">
                <a:tc>
                  <a:txBody>
                    <a:bodyPr/>
                    <a:lstStyle/>
                    <a:p>
                      <a:pPr algn="ctr"/>
                      <a:r>
                        <a:rPr lang="zh-CN" altLang="en-US" sz="2800" b="1" dirty="0">
                          <a:latin typeface="楷体" pitchFamily="49" charset="-122"/>
                          <a:ea typeface="楷体" pitchFamily="49" charset="-122"/>
                        </a:rPr>
                        <a:t>爱迪生</a:t>
                      </a:r>
                    </a:p>
                  </a:txBody>
                  <a:tcPr/>
                </a:tc>
                <a:tc>
                  <a:txBody>
                    <a:bodyPr/>
                    <a:lstStyle/>
                    <a:p>
                      <a:pPr algn="ctr"/>
                      <a:r>
                        <a:rPr lang="zh-CN" altLang="en-US" sz="2800" b="1" dirty="0">
                          <a:latin typeface="楷体" pitchFamily="49" charset="-122"/>
                          <a:ea typeface="楷体" pitchFamily="49" charset="-122"/>
                        </a:rPr>
                        <a:t>物理学家</a:t>
                      </a:r>
                    </a:p>
                  </a:txBody>
                  <a:tcPr/>
                </a:tc>
                <a:extLst>
                  <a:ext uri="{0D108BD9-81ED-4DB2-BD59-A6C34878D82A}">
                    <a16:rowId xmlns:a16="http://schemas.microsoft.com/office/drawing/2014/main" val="10001"/>
                  </a:ext>
                </a:extLst>
              </a:tr>
              <a:tr h="0">
                <a:tc>
                  <a:txBody>
                    <a:bodyPr/>
                    <a:lstStyle/>
                    <a:p>
                      <a:pPr algn="ctr"/>
                      <a:r>
                        <a:rPr lang="zh-CN" altLang="en-US" sz="2800" b="1" dirty="0">
                          <a:latin typeface="楷体" pitchFamily="49" charset="-122"/>
                          <a:ea typeface="楷体" pitchFamily="49" charset="-122"/>
                        </a:rPr>
                        <a:t>诺贝尔</a:t>
                      </a:r>
                      <a:endParaRPr lang="en-US" altLang="zh-CN" sz="2800" b="1" dirty="0">
                        <a:latin typeface="楷体" pitchFamily="49" charset="-122"/>
                        <a:ea typeface="楷体" pitchFamily="49" charset="-122"/>
                      </a:endParaRPr>
                    </a:p>
                  </a:txBody>
                  <a:tcPr/>
                </a:tc>
                <a:tc>
                  <a:txBody>
                    <a:bodyPr/>
                    <a:lstStyle/>
                    <a:p>
                      <a:pPr algn="ctr"/>
                      <a:r>
                        <a:rPr lang="zh-CN" altLang="en-US" sz="2800" b="1" dirty="0">
                          <a:latin typeface="楷体" pitchFamily="49" charset="-122"/>
                          <a:ea typeface="楷体" pitchFamily="49" charset="-122"/>
                        </a:rPr>
                        <a:t>化学家</a:t>
                      </a:r>
                    </a:p>
                  </a:txBody>
                  <a:tcPr/>
                </a:tc>
                <a:extLst>
                  <a:ext uri="{0D108BD9-81ED-4DB2-BD59-A6C34878D82A}">
                    <a16:rowId xmlns:a16="http://schemas.microsoft.com/office/drawing/2014/main" val="10002"/>
                  </a:ext>
                </a:extLst>
              </a:tr>
              <a:tr h="0">
                <a:tc>
                  <a:txBody>
                    <a:bodyPr/>
                    <a:lstStyle/>
                    <a:p>
                      <a:pPr algn="ctr"/>
                      <a:r>
                        <a:rPr lang="zh-CN" altLang="en-US" sz="2800" b="1" dirty="0">
                          <a:latin typeface="楷体" pitchFamily="49" charset="-122"/>
                          <a:ea typeface="楷体" pitchFamily="49" charset="-122"/>
                        </a:rPr>
                        <a:t>西门子</a:t>
                      </a:r>
                    </a:p>
                  </a:txBody>
                  <a:tcPr/>
                </a:tc>
                <a:tc>
                  <a:txBody>
                    <a:bodyPr/>
                    <a:lstStyle/>
                    <a:p>
                      <a:pPr algn="ctr"/>
                      <a:r>
                        <a:rPr lang="zh-CN" altLang="en-US" sz="2800" b="1" dirty="0">
                          <a:latin typeface="楷体" pitchFamily="49" charset="-122"/>
                          <a:ea typeface="楷体" pitchFamily="49" charset="-122"/>
                        </a:rPr>
                        <a:t>物理学家</a:t>
                      </a:r>
                    </a:p>
                  </a:txBody>
                  <a:tcPr/>
                </a:tc>
                <a:extLst>
                  <a:ext uri="{0D108BD9-81ED-4DB2-BD59-A6C34878D82A}">
                    <a16:rowId xmlns:a16="http://schemas.microsoft.com/office/drawing/2014/main" val="10003"/>
                  </a:ext>
                </a:extLst>
              </a:tr>
              <a:tr h="0">
                <a:tc>
                  <a:txBody>
                    <a:bodyPr/>
                    <a:lstStyle/>
                    <a:p>
                      <a:pPr algn="ctr"/>
                      <a:r>
                        <a:rPr lang="zh-CN" altLang="en-US" sz="2800" b="1" dirty="0">
                          <a:latin typeface="楷体" pitchFamily="49" charset="-122"/>
                          <a:ea typeface="楷体" pitchFamily="49" charset="-122"/>
                        </a:rPr>
                        <a:t>卡尔</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本茨</a:t>
                      </a:r>
                    </a:p>
                  </a:txBody>
                  <a:tcPr/>
                </a:tc>
                <a:tc>
                  <a:txBody>
                    <a:bodyPr/>
                    <a:lstStyle/>
                    <a:p>
                      <a:pPr algn="ctr"/>
                      <a:r>
                        <a:rPr lang="zh-CN" altLang="en-US" sz="2800" b="1" dirty="0">
                          <a:latin typeface="楷体" pitchFamily="49" charset="-122"/>
                          <a:ea typeface="楷体" pitchFamily="49" charset="-122"/>
                        </a:rPr>
                        <a:t>工程师</a:t>
                      </a:r>
                    </a:p>
                  </a:txBody>
                  <a:tcPr/>
                </a:tc>
                <a:extLst>
                  <a:ext uri="{0D108BD9-81ED-4DB2-BD59-A6C34878D82A}">
                    <a16:rowId xmlns:a16="http://schemas.microsoft.com/office/drawing/2014/main" val="10004"/>
                  </a:ext>
                </a:extLst>
              </a:tr>
              <a:tr h="0">
                <a:tc>
                  <a:txBody>
                    <a:bodyPr/>
                    <a:lstStyle/>
                    <a:p>
                      <a:pPr algn="ctr"/>
                      <a:r>
                        <a:rPr lang="zh-CN" altLang="en-US" sz="2800" b="1" dirty="0">
                          <a:latin typeface="楷体" pitchFamily="49" charset="-122"/>
                          <a:ea typeface="楷体" pitchFamily="49" charset="-122"/>
                        </a:rPr>
                        <a:t>福特</a:t>
                      </a:r>
                    </a:p>
                  </a:txBody>
                  <a:tcPr/>
                </a:tc>
                <a:tc>
                  <a:txBody>
                    <a:bodyPr/>
                    <a:lstStyle/>
                    <a:p>
                      <a:pPr algn="ctr"/>
                      <a:r>
                        <a:rPr lang="zh-CN" altLang="en-US" sz="2800" b="1" dirty="0">
                          <a:latin typeface="楷体" pitchFamily="49" charset="-122"/>
                          <a:ea typeface="楷体" pitchFamily="49" charset="-122"/>
                        </a:rPr>
                        <a:t>工程师</a:t>
                      </a:r>
                    </a:p>
                  </a:txBody>
                  <a:tcPr/>
                </a:tc>
                <a:extLst>
                  <a:ext uri="{0D108BD9-81ED-4DB2-BD59-A6C34878D82A}">
                    <a16:rowId xmlns:a16="http://schemas.microsoft.com/office/drawing/2014/main" val="10007"/>
                  </a:ext>
                </a:extLst>
              </a:tr>
            </a:tbl>
          </a:graphicData>
        </a:graphic>
      </p:graphicFrame>
      <p:sp>
        <p:nvSpPr>
          <p:cNvPr id="34" name="文本框 33">
            <a:extLst>
              <a:ext uri="{FF2B5EF4-FFF2-40B4-BE49-F238E27FC236}">
                <a16:creationId xmlns:a16="http://schemas.microsoft.com/office/drawing/2014/main" id="{098338C5-027D-40E6-9210-9CE45D10B3AB}"/>
              </a:ext>
            </a:extLst>
          </p:cNvPr>
          <p:cNvSpPr txBox="1"/>
          <p:nvPr/>
        </p:nvSpPr>
        <p:spPr>
          <a:xfrm>
            <a:off x="3105979" y="4161086"/>
            <a:ext cx="2469873" cy="523220"/>
          </a:xfrm>
          <a:prstGeom prst="rect">
            <a:avLst/>
          </a:prstGeom>
          <a:noFill/>
        </p:spPr>
        <p:txBody>
          <a:bodyPr wrap="square">
            <a:spAutoFit/>
          </a:bodyPr>
          <a:lstStyle/>
          <a:p>
            <a:r>
              <a:rPr lang="zh-CN" altLang="en-US" sz="2800" dirty="0"/>
              <a:t>工匠、技师</a:t>
            </a:r>
          </a:p>
        </p:txBody>
      </p:sp>
      <p:sp>
        <p:nvSpPr>
          <p:cNvPr id="40" name="文本框 39">
            <a:extLst>
              <a:ext uri="{FF2B5EF4-FFF2-40B4-BE49-F238E27FC236}">
                <a16:creationId xmlns:a16="http://schemas.microsoft.com/office/drawing/2014/main" id="{7F01996F-2EAE-487E-95CB-E0E147023E2E}"/>
              </a:ext>
            </a:extLst>
          </p:cNvPr>
          <p:cNvSpPr txBox="1"/>
          <p:nvPr/>
        </p:nvSpPr>
        <p:spPr>
          <a:xfrm>
            <a:off x="7388554" y="4161086"/>
            <a:ext cx="3474915" cy="523220"/>
          </a:xfrm>
          <a:prstGeom prst="rect">
            <a:avLst/>
          </a:prstGeom>
          <a:noFill/>
        </p:spPr>
        <p:txBody>
          <a:bodyPr wrap="square">
            <a:spAutoFit/>
          </a:bodyPr>
          <a:lstStyle/>
          <a:p>
            <a:r>
              <a:rPr lang="zh-CN" altLang="en-US" sz="2800" dirty="0"/>
              <a:t>科学家、工程师</a:t>
            </a:r>
          </a:p>
        </p:txBody>
      </p:sp>
      <p:sp>
        <p:nvSpPr>
          <p:cNvPr id="44" name="文本框 43">
            <a:extLst>
              <a:ext uri="{FF2B5EF4-FFF2-40B4-BE49-F238E27FC236}">
                <a16:creationId xmlns:a16="http://schemas.microsoft.com/office/drawing/2014/main" id="{7C87CAA6-54C1-485D-BF0B-E76591459203}"/>
              </a:ext>
            </a:extLst>
          </p:cNvPr>
          <p:cNvSpPr txBox="1"/>
          <p:nvPr/>
        </p:nvSpPr>
        <p:spPr>
          <a:xfrm>
            <a:off x="2768048" y="4831017"/>
            <a:ext cx="2986708" cy="954107"/>
          </a:xfrm>
          <a:prstGeom prst="rect">
            <a:avLst/>
          </a:prstGeom>
          <a:noFill/>
        </p:spPr>
        <p:txBody>
          <a:bodyPr wrap="square">
            <a:spAutoFit/>
          </a:bodyPr>
          <a:lstStyle/>
          <a:p>
            <a:pPr algn="ctr"/>
            <a:r>
              <a:rPr lang="zh-CN" altLang="en-US" sz="2800" dirty="0"/>
              <a:t>科学技术与生产尚未紧密结合</a:t>
            </a:r>
          </a:p>
        </p:txBody>
      </p:sp>
      <p:sp>
        <p:nvSpPr>
          <p:cNvPr id="45" name="文本框 44">
            <a:extLst>
              <a:ext uri="{FF2B5EF4-FFF2-40B4-BE49-F238E27FC236}">
                <a16:creationId xmlns:a16="http://schemas.microsoft.com/office/drawing/2014/main" id="{BC68950E-8CD7-4485-BD9F-AEC584C35F1A}"/>
              </a:ext>
            </a:extLst>
          </p:cNvPr>
          <p:cNvSpPr txBox="1"/>
          <p:nvPr/>
        </p:nvSpPr>
        <p:spPr>
          <a:xfrm>
            <a:off x="7055126" y="4866829"/>
            <a:ext cx="3271630" cy="954107"/>
          </a:xfrm>
          <a:prstGeom prst="rect">
            <a:avLst/>
          </a:prstGeom>
          <a:noFill/>
        </p:spPr>
        <p:txBody>
          <a:bodyPr wrap="square">
            <a:spAutoFit/>
          </a:bodyPr>
          <a:lstStyle/>
          <a:p>
            <a:pPr algn="ctr"/>
            <a:r>
              <a:rPr lang="zh-CN" altLang="en-US" sz="2800" dirty="0"/>
              <a:t>科学技术与生产</a:t>
            </a:r>
            <a:endParaRPr lang="en-US" altLang="zh-CN" sz="2800" dirty="0"/>
          </a:p>
          <a:p>
            <a:pPr algn="ctr"/>
            <a:r>
              <a:rPr lang="zh-CN" altLang="en-US" sz="2800" dirty="0"/>
              <a:t>    紧密结合</a:t>
            </a:r>
            <a:r>
              <a:rPr lang="zh-CN" altLang="en-US" sz="2400" dirty="0">
                <a:solidFill>
                  <a:srgbClr val="FF0000"/>
                </a:solidFill>
                <a:latin typeface="楷体" panose="02010609060101010101" pitchFamily="49" charset="-122"/>
                <a:ea typeface="楷体" panose="02010609060101010101" pitchFamily="49" charset="-122"/>
              </a:rPr>
              <a:t>（课本）</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2" name="文本框 51">
            <a:extLst>
              <a:ext uri="{FF2B5EF4-FFF2-40B4-BE49-F238E27FC236}">
                <a16:creationId xmlns:a16="http://schemas.microsoft.com/office/drawing/2014/main" id="{2EAA4147-5F30-4316-8AA2-E6E6F89A87B1}"/>
              </a:ext>
            </a:extLst>
          </p:cNvPr>
          <p:cNvSpPr txBox="1"/>
          <p:nvPr/>
        </p:nvSpPr>
        <p:spPr>
          <a:xfrm>
            <a:off x="2847561" y="5859272"/>
            <a:ext cx="2579204" cy="954107"/>
          </a:xfrm>
          <a:prstGeom prst="rect">
            <a:avLst/>
          </a:prstGeom>
          <a:noFill/>
        </p:spPr>
        <p:txBody>
          <a:bodyPr wrap="square">
            <a:spAutoFit/>
          </a:bodyPr>
          <a:lstStyle/>
          <a:p>
            <a:pPr algn="ctr"/>
            <a:r>
              <a:rPr lang="zh-CN" altLang="en-US" sz="2800" dirty="0"/>
              <a:t>长期生产实践的</a:t>
            </a:r>
            <a:r>
              <a:rPr lang="zh-CN" altLang="en-US" sz="2800" dirty="0">
                <a:solidFill>
                  <a:srgbClr val="FF0000"/>
                </a:solidFill>
              </a:rPr>
              <a:t>经验总结</a:t>
            </a:r>
          </a:p>
        </p:txBody>
      </p:sp>
      <p:grpSp>
        <p:nvGrpSpPr>
          <p:cNvPr id="10" name="组合 9">
            <a:extLst>
              <a:ext uri="{FF2B5EF4-FFF2-40B4-BE49-F238E27FC236}">
                <a16:creationId xmlns:a16="http://schemas.microsoft.com/office/drawing/2014/main" id="{707B7CC7-3857-41C4-89EF-16331DE434FD}"/>
              </a:ext>
            </a:extLst>
          </p:cNvPr>
          <p:cNvGrpSpPr/>
          <p:nvPr/>
        </p:nvGrpSpPr>
        <p:grpSpPr>
          <a:xfrm>
            <a:off x="655983" y="4173611"/>
            <a:ext cx="9862930" cy="2457762"/>
            <a:chOff x="655983" y="4173611"/>
            <a:chExt cx="9862930" cy="2457762"/>
          </a:xfrm>
        </p:grpSpPr>
        <p:grpSp>
          <p:nvGrpSpPr>
            <p:cNvPr id="24" name="组合 23">
              <a:extLst>
                <a:ext uri="{FF2B5EF4-FFF2-40B4-BE49-F238E27FC236}">
                  <a16:creationId xmlns:a16="http://schemas.microsoft.com/office/drawing/2014/main" id="{9CCD19F8-60E7-46C5-AED0-A57A134CB59C}"/>
                </a:ext>
              </a:extLst>
            </p:cNvPr>
            <p:cNvGrpSpPr/>
            <p:nvPr/>
          </p:nvGrpSpPr>
          <p:grpSpPr>
            <a:xfrm>
              <a:off x="762070" y="4173611"/>
              <a:ext cx="1905462" cy="632953"/>
              <a:chOff x="202457" y="1020823"/>
              <a:chExt cx="1764923" cy="657155"/>
            </a:xfrm>
          </p:grpSpPr>
          <p:pic>
            <p:nvPicPr>
              <p:cNvPr id="26" name="图片 25">
                <a:extLst>
                  <a:ext uri="{FF2B5EF4-FFF2-40B4-BE49-F238E27FC236}">
                    <a16:creationId xmlns:a16="http://schemas.microsoft.com/office/drawing/2014/main" id="{2B2D47DE-4978-4FF0-A623-88E737D32134}"/>
                  </a:ext>
                </a:extLst>
              </p:cNvPr>
              <p:cNvPicPr>
                <a:picLocks noChangeAspect="1"/>
              </p:cNvPicPr>
              <p:nvPr/>
            </p:nvPicPr>
            <p:blipFill>
              <a:blip r:embed="rId4"/>
              <a:stretch>
                <a:fillRect/>
              </a:stretch>
            </p:blipFill>
            <p:spPr>
              <a:xfrm>
                <a:off x="202457" y="1020823"/>
                <a:ext cx="1764923" cy="657155"/>
              </a:xfrm>
              <a:prstGeom prst="rect">
                <a:avLst/>
              </a:prstGeom>
              <a:effectLst>
                <a:outerShdw blurRad="50800" dist="38100" dir="2700000" algn="tl" rotWithShape="0">
                  <a:prstClr val="black">
                    <a:alpha val="40000"/>
                  </a:prstClr>
                </a:outerShdw>
              </a:effectLst>
            </p:spPr>
          </p:pic>
          <p:sp>
            <p:nvSpPr>
              <p:cNvPr id="29" name="文本框 28">
                <a:extLst>
                  <a:ext uri="{FF2B5EF4-FFF2-40B4-BE49-F238E27FC236}">
                    <a16:creationId xmlns:a16="http://schemas.microsoft.com/office/drawing/2014/main" id="{2457FCE2-171C-4924-9108-398AF0179881}"/>
                  </a:ext>
                </a:extLst>
              </p:cNvPr>
              <p:cNvSpPr txBox="1"/>
              <p:nvPr/>
            </p:nvSpPr>
            <p:spPr>
              <a:xfrm>
                <a:off x="202457" y="1079232"/>
                <a:ext cx="1701522" cy="471813"/>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发明者</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grpSp>
          <p:nvGrpSpPr>
            <p:cNvPr id="41" name="组合 40">
              <a:extLst>
                <a:ext uri="{FF2B5EF4-FFF2-40B4-BE49-F238E27FC236}">
                  <a16:creationId xmlns:a16="http://schemas.microsoft.com/office/drawing/2014/main" id="{2D729A26-574F-49CF-8396-B9EB118EBC51}"/>
                </a:ext>
              </a:extLst>
            </p:cNvPr>
            <p:cNvGrpSpPr/>
            <p:nvPr/>
          </p:nvGrpSpPr>
          <p:grpSpPr>
            <a:xfrm>
              <a:off x="655983" y="4999383"/>
              <a:ext cx="2092187" cy="728756"/>
              <a:chOff x="104195" y="1020823"/>
              <a:chExt cx="1937875" cy="657155"/>
            </a:xfrm>
          </p:grpSpPr>
          <p:pic>
            <p:nvPicPr>
              <p:cNvPr id="42" name="图片 41">
                <a:extLst>
                  <a:ext uri="{FF2B5EF4-FFF2-40B4-BE49-F238E27FC236}">
                    <a16:creationId xmlns:a16="http://schemas.microsoft.com/office/drawing/2014/main" id="{1B35AED8-25FE-48AE-8A24-0A132F0304C7}"/>
                  </a:ext>
                </a:extLst>
              </p:cNvPr>
              <p:cNvPicPr>
                <a:picLocks noChangeAspect="1"/>
              </p:cNvPicPr>
              <p:nvPr/>
            </p:nvPicPr>
            <p:blipFill>
              <a:blip r:embed="rId4"/>
              <a:stretch>
                <a:fillRect/>
              </a:stretch>
            </p:blipFill>
            <p:spPr>
              <a:xfrm>
                <a:off x="202459" y="1020823"/>
                <a:ext cx="1764924" cy="657155"/>
              </a:xfrm>
              <a:prstGeom prst="rect">
                <a:avLst/>
              </a:prstGeom>
              <a:effectLst>
                <a:outerShdw blurRad="50800" dist="38100" dir="2700000" algn="tl" rotWithShape="0">
                  <a:prstClr val="black">
                    <a:alpha val="40000"/>
                  </a:prstClr>
                </a:outerShdw>
              </a:effectLst>
            </p:spPr>
          </p:pic>
          <p:sp>
            <p:nvSpPr>
              <p:cNvPr id="43" name="文本框 42">
                <a:extLst>
                  <a:ext uri="{FF2B5EF4-FFF2-40B4-BE49-F238E27FC236}">
                    <a16:creationId xmlns:a16="http://schemas.microsoft.com/office/drawing/2014/main" id="{11513656-74C0-4B64-A1C4-6C483CBAC54C}"/>
                  </a:ext>
                </a:extLst>
              </p:cNvPr>
              <p:cNvSpPr txBox="1"/>
              <p:nvPr/>
            </p:nvSpPr>
            <p:spPr>
              <a:xfrm>
                <a:off x="104195" y="1137700"/>
                <a:ext cx="1937875" cy="471813"/>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科技和生产</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grpSp>
          <p:nvGrpSpPr>
            <p:cNvPr id="49" name="组合 48">
              <a:extLst>
                <a:ext uri="{FF2B5EF4-FFF2-40B4-BE49-F238E27FC236}">
                  <a16:creationId xmlns:a16="http://schemas.microsoft.com/office/drawing/2014/main" id="{62CF6BD7-5229-4322-B08C-F46382BDB256}"/>
                </a:ext>
              </a:extLst>
            </p:cNvPr>
            <p:cNvGrpSpPr/>
            <p:nvPr/>
          </p:nvGrpSpPr>
          <p:grpSpPr>
            <a:xfrm>
              <a:off x="762069" y="5902617"/>
              <a:ext cx="1905463" cy="728756"/>
              <a:chOff x="202456" y="1020823"/>
              <a:chExt cx="1764924" cy="657155"/>
            </a:xfrm>
          </p:grpSpPr>
          <p:pic>
            <p:nvPicPr>
              <p:cNvPr id="50" name="图片 49">
                <a:extLst>
                  <a:ext uri="{FF2B5EF4-FFF2-40B4-BE49-F238E27FC236}">
                    <a16:creationId xmlns:a16="http://schemas.microsoft.com/office/drawing/2014/main" id="{2C2D69F5-A196-4726-86ED-E243135BC250}"/>
                  </a:ext>
                </a:extLst>
              </p:cNvPr>
              <p:cNvPicPr>
                <a:picLocks noChangeAspect="1"/>
              </p:cNvPicPr>
              <p:nvPr/>
            </p:nvPicPr>
            <p:blipFill>
              <a:blip r:embed="rId4"/>
              <a:stretch>
                <a:fillRect/>
              </a:stretch>
            </p:blipFill>
            <p:spPr>
              <a:xfrm>
                <a:off x="202456" y="1020823"/>
                <a:ext cx="1764924" cy="657155"/>
              </a:xfrm>
              <a:prstGeom prst="rect">
                <a:avLst/>
              </a:prstGeom>
              <a:effectLst>
                <a:outerShdw blurRad="50800" dist="38100" dir="2700000" algn="tl" rotWithShape="0">
                  <a:prstClr val="black">
                    <a:alpha val="40000"/>
                  </a:prstClr>
                </a:outerShdw>
              </a:effectLst>
            </p:spPr>
          </p:pic>
          <p:sp>
            <p:nvSpPr>
              <p:cNvPr id="51" name="文本框 50">
                <a:extLst>
                  <a:ext uri="{FF2B5EF4-FFF2-40B4-BE49-F238E27FC236}">
                    <a16:creationId xmlns:a16="http://schemas.microsoft.com/office/drawing/2014/main" id="{8AA6610C-3590-4A6E-9A7C-2AFC66471A2A}"/>
                  </a:ext>
                </a:extLst>
              </p:cNvPr>
              <p:cNvSpPr txBox="1"/>
              <p:nvPr/>
            </p:nvSpPr>
            <p:spPr>
              <a:xfrm>
                <a:off x="211662" y="1118222"/>
                <a:ext cx="1701522" cy="471813"/>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发明基础</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cxnSp>
          <p:nvCxnSpPr>
            <p:cNvPr id="7" name="直接连接符 6">
              <a:extLst>
                <a:ext uri="{FF2B5EF4-FFF2-40B4-BE49-F238E27FC236}">
                  <a16:creationId xmlns:a16="http://schemas.microsoft.com/office/drawing/2014/main" id="{D1F2ECAF-8D46-4193-8291-3933F1E4BB15}"/>
                </a:ext>
              </a:extLst>
            </p:cNvPr>
            <p:cNvCxnSpPr/>
            <p:nvPr/>
          </p:nvCxnSpPr>
          <p:spPr>
            <a:xfrm>
              <a:off x="2847561" y="4806564"/>
              <a:ext cx="764816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BB7120C-C052-4DDC-9311-EB8F49ECD6C9}"/>
                </a:ext>
              </a:extLst>
            </p:cNvPr>
            <p:cNvCxnSpPr/>
            <p:nvPr/>
          </p:nvCxnSpPr>
          <p:spPr>
            <a:xfrm>
              <a:off x="2870752" y="5818853"/>
              <a:ext cx="7648161"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83D6C385-E88E-4386-A687-442874A27BD2}"/>
              </a:ext>
            </a:extLst>
          </p:cNvPr>
          <p:cNvSpPr txBox="1"/>
          <p:nvPr/>
        </p:nvSpPr>
        <p:spPr>
          <a:xfrm>
            <a:off x="7243969" y="5854198"/>
            <a:ext cx="3082787" cy="954107"/>
          </a:xfrm>
          <a:prstGeom prst="rect">
            <a:avLst/>
          </a:prstGeom>
          <a:noFill/>
        </p:spPr>
        <p:txBody>
          <a:bodyPr wrap="square">
            <a:spAutoFit/>
          </a:bodyPr>
          <a:lstStyle/>
          <a:p>
            <a:pPr algn="ctr"/>
            <a:r>
              <a:rPr lang="zh-CN" altLang="en-US" sz="2800" dirty="0"/>
              <a:t>受到</a:t>
            </a:r>
            <a:r>
              <a:rPr lang="zh-CN" altLang="en-US" sz="2800" dirty="0">
                <a:solidFill>
                  <a:srgbClr val="FF0000"/>
                </a:solidFill>
              </a:rPr>
              <a:t>近代科学理论的指导</a:t>
            </a:r>
            <a:r>
              <a:rPr lang="zh-CN" altLang="en-US" sz="2400" dirty="0">
                <a:solidFill>
                  <a:srgbClr val="FF0000"/>
                </a:solidFill>
                <a:latin typeface="楷体" panose="02010609060101010101" pitchFamily="49" charset="-122"/>
                <a:ea typeface="楷体" panose="02010609060101010101" pitchFamily="49" charset="-122"/>
              </a:rPr>
              <a:t>（课本）</a:t>
            </a:r>
            <a:endParaRPr lang="zh-CN" altLang="en-US" sz="2800" dirty="0">
              <a:solidFill>
                <a:srgbClr val="FF0000"/>
              </a:solidFill>
              <a:latin typeface="楷体" panose="02010609060101010101" pitchFamily="49" charset="-122"/>
              <a:ea typeface="楷体" panose="02010609060101010101" pitchFamily="49" charset="-122"/>
            </a:endParaRPr>
          </a:p>
        </p:txBody>
      </p:sp>
      <p:sp>
        <p:nvSpPr>
          <p:cNvPr id="56" name="对话气泡: 矩形 55">
            <a:extLst>
              <a:ext uri="{FF2B5EF4-FFF2-40B4-BE49-F238E27FC236}">
                <a16:creationId xmlns:a16="http://schemas.microsoft.com/office/drawing/2014/main" id="{41F32542-01DE-40D2-9217-B78B8AB47C91}"/>
              </a:ext>
            </a:extLst>
          </p:cNvPr>
          <p:cNvSpPr/>
          <p:nvPr/>
        </p:nvSpPr>
        <p:spPr>
          <a:xfrm>
            <a:off x="10570195" y="5193978"/>
            <a:ext cx="1381539" cy="1068321"/>
          </a:xfrm>
          <a:prstGeom prst="wedgeRectCallout">
            <a:avLst>
              <a:gd name="adj1" fmla="val -81064"/>
              <a:gd name="adj2" fmla="val -14634"/>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rPr>
              <a:t>学思之窗答案</a:t>
            </a:r>
          </a:p>
        </p:txBody>
      </p:sp>
    </p:spTree>
    <p:custDataLst>
      <p:tags r:id="rId1"/>
    </p:custDataLst>
    <p:extLst>
      <p:ext uri="{BB962C8B-B14F-4D97-AF65-F5344CB8AC3E}">
        <p14:creationId xmlns:p14="http://schemas.microsoft.com/office/powerpoint/2010/main" val="288894420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inVertical)">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barn(inVertical)">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arn(inVertical)">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barn(inVertical)">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barn(inVertical)">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0" grpId="0"/>
      <p:bldP spid="44" grpId="0"/>
      <p:bldP spid="45" grpId="0"/>
      <p:bldP spid="52" grpId="0"/>
      <p:bldP spid="54" grpId="0"/>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5277678"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工业革命：显著特点</a:t>
            </a:r>
          </a:p>
        </p:txBody>
      </p:sp>
      <p:graphicFrame>
        <p:nvGraphicFramePr>
          <p:cNvPr id="25" name="表格 24">
            <a:extLst>
              <a:ext uri="{FF2B5EF4-FFF2-40B4-BE49-F238E27FC236}">
                <a16:creationId xmlns:a16="http://schemas.microsoft.com/office/drawing/2014/main" id="{D6EDAD55-4B67-4DBE-A767-E8793EBE3D66}"/>
              </a:ext>
            </a:extLst>
          </p:cNvPr>
          <p:cNvGraphicFramePr>
            <a:graphicFrameLocks noGrp="1"/>
          </p:cNvGraphicFramePr>
          <p:nvPr>
            <p:extLst>
              <p:ext uri="{D42A27DB-BD31-4B8C-83A1-F6EECF244321}">
                <p14:modId xmlns:p14="http://schemas.microsoft.com/office/powerpoint/2010/main" val="1778656773"/>
              </p:ext>
            </p:extLst>
          </p:nvPr>
        </p:nvGraphicFramePr>
        <p:xfrm>
          <a:off x="520562" y="864917"/>
          <a:ext cx="5277678" cy="3200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19566">
                  <a:extLst>
                    <a:ext uri="{9D8B030D-6E8A-4147-A177-3AD203B41FA5}">
                      <a16:colId xmlns:a16="http://schemas.microsoft.com/office/drawing/2014/main" val="20001"/>
                    </a:ext>
                  </a:extLst>
                </a:gridCol>
                <a:gridCol w="2358112">
                  <a:extLst>
                    <a:ext uri="{9D8B030D-6E8A-4147-A177-3AD203B41FA5}">
                      <a16:colId xmlns:a16="http://schemas.microsoft.com/office/drawing/2014/main" val="20002"/>
                    </a:ext>
                  </a:extLst>
                </a:gridCol>
              </a:tblGrid>
              <a:tr h="0">
                <a:tc>
                  <a:txBody>
                    <a:bodyPr/>
                    <a:lstStyle/>
                    <a:p>
                      <a:pPr algn="ctr"/>
                      <a:r>
                        <a:rPr lang="zh-CN" altLang="en-US" sz="2400" dirty="0"/>
                        <a:t>一革发明者</a:t>
                      </a:r>
                    </a:p>
                  </a:txBody>
                  <a:tcPr/>
                </a:tc>
                <a:tc>
                  <a:txBody>
                    <a:bodyPr/>
                    <a:lstStyle/>
                    <a:p>
                      <a:pPr algn="ctr"/>
                      <a:r>
                        <a:rPr lang="zh-CN" altLang="en-US" sz="2400" dirty="0"/>
                        <a:t>国籍</a:t>
                      </a:r>
                    </a:p>
                  </a:txBody>
                  <a:tcPr/>
                </a:tc>
                <a:extLst>
                  <a:ext uri="{0D108BD9-81ED-4DB2-BD59-A6C34878D82A}">
                    <a16:rowId xmlns:a16="http://schemas.microsoft.com/office/drawing/2014/main" val="10000"/>
                  </a:ext>
                </a:extLst>
              </a:tr>
              <a:tr h="0">
                <a:tc>
                  <a:txBody>
                    <a:bodyPr/>
                    <a:lstStyle/>
                    <a:p>
                      <a:pPr algn="ctr"/>
                      <a:r>
                        <a:rPr lang="zh-CN" altLang="en-US" sz="2400" b="1" dirty="0">
                          <a:latin typeface="楷体" pitchFamily="49" charset="-122"/>
                          <a:ea typeface="楷体" pitchFamily="49" charset="-122"/>
                        </a:rPr>
                        <a:t>哈格里夫斯</a:t>
                      </a:r>
                    </a:p>
                  </a:txBody>
                  <a:tcPr/>
                </a:tc>
                <a:tc>
                  <a:txBody>
                    <a:bodyPr/>
                    <a:lstStyle/>
                    <a:p>
                      <a:pPr algn="ctr"/>
                      <a:r>
                        <a:rPr lang="zh-CN" altLang="en-US" sz="2400" b="1" dirty="0">
                          <a:latin typeface="楷体" pitchFamily="49" charset="-122"/>
                          <a:ea typeface="楷体" pitchFamily="49" charset="-122"/>
                        </a:rPr>
                        <a:t>英国</a:t>
                      </a:r>
                    </a:p>
                  </a:txBody>
                  <a:tcPr/>
                </a:tc>
                <a:extLst>
                  <a:ext uri="{0D108BD9-81ED-4DB2-BD59-A6C34878D82A}">
                    <a16:rowId xmlns:a16="http://schemas.microsoft.com/office/drawing/2014/main" val="10001"/>
                  </a:ext>
                </a:extLst>
              </a:tr>
              <a:tr h="0">
                <a:tc>
                  <a:txBody>
                    <a:bodyPr/>
                    <a:lstStyle/>
                    <a:p>
                      <a:pPr algn="ctr"/>
                      <a:r>
                        <a:rPr lang="zh-CN" altLang="en-US" sz="2400" b="1" dirty="0">
                          <a:latin typeface="楷体" pitchFamily="49" charset="-122"/>
                          <a:ea typeface="楷体" pitchFamily="49" charset="-122"/>
                        </a:rPr>
                        <a:t>阿克莱特</a:t>
                      </a:r>
                    </a:p>
                  </a:txBody>
                  <a:tcPr/>
                </a:tc>
                <a:tc>
                  <a:txBody>
                    <a:bodyPr/>
                    <a:lstStyle/>
                    <a:p>
                      <a:pPr algn="ctr"/>
                      <a:r>
                        <a:rPr lang="zh-CN" altLang="en-US" sz="2400" b="1" dirty="0">
                          <a:latin typeface="楷体" pitchFamily="49" charset="-122"/>
                          <a:ea typeface="楷体" pitchFamily="49" charset="-122"/>
                        </a:rPr>
                        <a:t>英国</a:t>
                      </a:r>
                    </a:p>
                  </a:txBody>
                  <a:tcPr/>
                </a:tc>
                <a:extLst>
                  <a:ext uri="{0D108BD9-81ED-4DB2-BD59-A6C34878D82A}">
                    <a16:rowId xmlns:a16="http://schemas.microsoft.com/office/drawing/2014/main" val="10002"/>
                  </a:ext>
                </a:extLst>
              </a:tr>
              <a:tr h="0">
                <a:tc>
                  <a:txBody>
                    <a:bodyPr/>
                    <a:lstStyle/>
                    <a:p>
                      <a:pPr algn="ctr"/>
                      <a:r>
                        <a:rPr lang="zh-CN" altLang="en-US" sz="2400" b="1" dirty="0">
                          <a:latin typeface="楷体" pitchFamily="49" charset="-122"/>
                          <a:ea typeface="楷体" pitchFamily="49" charset="-122"/>
                        </a:rPr>
                        <a:t>克隆普顿</a:t>
                      </a:r>
                    </a:p>
                  </a:txBody>
                  <a:tcPr/>
                </a:tc>
                <a:tc>
                  <a:txBody>
                    <a:bodyPr/>
                    <a:lstStyle/>
                    <a:p>
                      <a:pPr algn="ctr"/>
                      <a:r>
                        <a:rPr lang="zh-CN" altLang="en-US" sz="2400" b="1" dirty="0">
                          <a:latin typeface="楷体" pitchFamily="49" charset="-122"/>
                          <a:ea typeface="楷体" pitchFamily="49" charset="-122"/>
                        </a:rPr>
                        <a:t>英国</a:t>
                      </a:r>
                    </a:p>
                  </a:txBody>
                  <a:tcPr/>
                </a:tc>
                <a:extLst>
                  <a:ext uri="{0D108BD9-81ED-4DB2-BD59-A6C34878D82A}">
                    <a16:rowId xmlns:a16="http://schemas.microsoft.com/office/drawing/2014/main" val="10003"/>
                  </a:ext>
                </a:extLst>
              </a:tr>
              <a:tr h="0">
                <a:tc>
                  <a:txBody>
                    <a:bodyPr/>
                    <a:lstStyle/>
                    <a:p>
                      <a:pPr algn="ctr"/>
                      <a:r>
                        <a:rPr lang="zh-CN" altLang="en-US" sz="2400" b="1" dirty="0">
                          <a:latin typeface="楷体" pitchFamily="49" charset="-122"/>
                          <a:ea typeface="楷体" pitchFamily="49" charset="-122"/>
                        </a:rPr>
                        <a:t>瓦特</a:t>
                      </a:r>
                    </a:p>
                  </a:txBody>
                  <a:tcPr/>
                </a:tc>
                <a:tc>
                  <a:txBody>
                    <a:bodyPr/>
                    <a:lstStyle/>
                    <a:p>
                      <a:pPr algn="ctr"/>
                      <a:r>
                        <a:rPr lang="zh-CN" altLang="en-US" sz="2400" b="1" dirty="0">
                          <a:latin typeface="楷体" pitchFamily="49" charset="-122"/>
                          <a:ea typeface="楷体" pitchFamily="49" charset="-122"/>
                        </a:rPr>
                        <a:t>英国</a:t>
                      </a:r>
                    </a:p>
                  </a:txBody>
                  <a:tcPr/>
                </a:tc>
                <a:extLst>
                  <a:ext uri="{0D108BD9-81ED-4DB2-BD59-A6C34878D82A}">
                    <a16:rowId xmlns:a16="http://schemas.microsoft.com/office/drawing/2014/main" val="10004"/>
                  </a:ext>
                </a:extLst>
              </a:tr>
              <a:tr h="0">
                <a:tc>
                  <a:txBody>
                    <a:bodyPr/>
                    <a:lstStyle/>
                    <a:p>
                      <a:pPr algn="ctr"/>
                      <a:r>
                        <a:rPr lang="zh-CN" altLang="en-US" sz="2400" b="1" dirty="0">
                          <a:latin typeface="楷体" pitchFamily="49" charset="-122"/>
                          <a:ea typeface="楷体" pitchFamily="49" charset="-122"/>
                        </a:rPr>
                        <a:t>富尔顿</a:t>
                      </a:r>
                    </a:p>
                  </a:txBody>
                  <a:tcPr/>
                </a:tc>
                <a:tc>
                  <a:txBody>
                    <a:bodyPr/>
                    <a:lstStyle/>
                    <a:p>
                      <a:pPr algn="ctr"/>
                      <a:r>
                        <a:rPr lang="zh-CN" altLang="en-US" sz="2400" b="1" dirty="0">
                          <a:latin typeface="楷体" pitchFamily="49" charset="-122"/>
                          <a:ea typeface="楷体" pitchFamily="49" charset="-122"/>
                        </a:rPr>
                        <a:t>美国</a:t>
                      </a:r>
                    </a:p>
                  </a:txBody>
                  <a:tcPr/>
                </a:tc>
                <a:extLst>
                  <a:ext uri="{0D108BD9-81ED-4DB2-BD59-A6C34878D82A}">
                    <a16:rowId xmlns:a16="http://schemas.microsoft.com/office/drawing/2014/main" val="10007"/>
                  </a:ext>
                </a:extLst>
              </a:tr>
              <a:tr h="0">
                <a:tc>
                  <a:txBody>
                    <a:bodyPr/>
                    <a:lstStyle/>
                    <a:p>
                      <a:pPr algn="ctr"/>
                      <a:r>
                        <a:rPr lang="zh-CN" altLang="en-US" sz="2400" b="1" dirty="0">
                          <a:latin typeface="楷体" pitchFamily="49" charset="-122"/>
                          <a:ea typeface="楷体" pitchFamily="49" charset="-122"/>
                        </a:rPr>
                        <a:t>史蒂芬孙</a:t>
                      </a:r>
                    </a:p>
                  </a:txBody>
                  <a:tcPr/>
                </a:tc>
                <a:tc>
                  <a:txBody>
                    <a:bodyPr/>
                    <a:lstStyle/>
                    <a:p>
                      <a:pPr algn="ctr"/>
                      <a:r>
                        <a:rPr lang="zh-CN" altLang="en-US" sz="2400" b="1" dirty="0">
                          <a:latin typeface="楷体" pitchFamily="49" charset="-122"/>
                          <a:ea typeface="楷体" pitchFamily="49" charset="-122"/>
                        </a:rPr>
                        <a:t>英国</a:t>
                      </a:r>
                    </a:p>
                  </a:txBody>
                  <a:tcPr/>
                </a:tc>
                <a:extLst>
                  <a:ext uri="{0D108BD9-81ED-4DB2-BD59-A6C34878D82A}">
                    <a16:rowId xmlns:a16="http://schemas.microsoft.com/office/drawing/2014/main" val="10008"/>
                  </a:ext>
                </a:extLst>
              </a:tr>
            </a:tbl>
          </a:graphicData>
        </a:graphic>
      </p:graphicFrame>
      <p:graphicFrame>
        <p:nvGraphicFramePr>
          <p:cNvPr id="27" name="表格 26">
            <a:extLst>
              <a:ext uri="{FF2B5EF4-FFF2-40B4-BE49-F238E27FC236}">
                <a16:creationId xmlns:a16="http://schemas.microsoft.com/office/drawing/2014/main" id="{AFA945D5-DF0D-4457-A52D-2AE942F7F6A0}"/>
              </a:ext>
            </a:extLst>
          </p:cNvPr>
          <p:cNvGraphicFramePr>
            <a:graphicFrameLocks noGrp="1"/>
          </p:cNvGraphicFramePr>
          <p:nvPr>
            <p:extLst>
              <p:ext uri="{D42A27DB-BD31-4B8C-83A1-F6EECF244321}">
                <p14:modId xmlns:p14="http://schemas.microsoft.com/office/powerpoint/2010/main" val="2166292544"/>
              </p:ext>
            </p:extLst>
          </p:nvPr>
        </p:nvGraphicFramePr>
        <p:xfrm>
          <a:off x="6096000" y="864917"/>
          <a:ext cx="5277678" cy="3200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19566">
                  <a:extLst>
                    <a:ext uri="{9D8B030D-6E8A-4147-A177-3AD203B41FA5}">
                      <a16:colId xmlns:a16="http://schemas.microsoft.com/office/drawing/2014/main" val="20001"/>
                    </a:ext>
                  </a:extLst>
                </a:gridCol>
                <a:gridCol w="2358112">
                  <a:extLst>
                    <a:ext uri="{9D8B030D-6E8A-4147-A177-3AD203B41FA5}">
                      <a16:colId xmlns:a16="http://schemas.microsoft.com/office/drawing/2014/main" val="20002"/>
                    </a:ext>
                  </a:extLst>
                </a:gridCol>
              </a:tblGrid>
              <a:tr h="0">
                <a:tc>
                  <a:txBody>
                    <a:bodyPr/>
                    <a:lstStyle/>
                    <a:p>
                      <a:pPr algn="ctr"/>
                      <a:r>
                        <a:rPr lang="zh-CN" altLang="en-US" sz="2400" dirty="0"/>
                        <a:t>二革发明者</a:t>
                      </a:r>
                    </a:p>
                  </a:txBody>
                  <a:tcPr/>
                </a:tc>
                <a:tc>
                  <a:txBody>
                    <a:bodyPr/>
                    <a:lstStyle/>
                    <a:p>
                      <a:pPr algn="ctr"/>
                      <a:r>
                        <a:rPr lang="zh-CN" altLang="en-US" sz="2400" dirty="0"/>
                        <a:t>国籍</a:t>
                      </a:r>
                    </a:p>
                  </a:txBody>
                  <a:tcPr/>
                </a:tc>
                <a:extLst>
                  <a:ext uri="{0D108BD9-81ED-4DB2-BD59-A6C34878D82A}">
                    <a16:rowId xmlns:a16="http://schemas.microsoft.com/office/drawing/2014/main" val="10000"/>
                  </a:ext>
                </a:extLst>
              </a:tr>
              <a:tr h="0">
                <a:tc>
                  <a:txBody>
                    <a:bodyPr/>
                    <a:lstStyle/>
                    <a:p>
                      <a:pPr algn="ctr"/>
                      <a:r>
                        <a:rPr lang="zh-CN" altLang="en-US" sz="2400" b="1" dirty="0">
                          <a:latin typeface="楷体" pitchFamily="49" charset="-122"/>
                          <a:ea typeface="楷体" pitchFamily="49" charset="-122"/>
                        </a:rPr>
                        <a:t>西门子</a:t>
                      </a:r>
                    </a:p>
                  </a:txBody>
                  <a:tcPr/>
                </a:tc>
                <a:tc>
                  <a:txBody>
                    <a:bodyPr/>
                    <a:lstStyle/>
                    <a:p>
                      <a:pPr algn="ctr"/>
                      <a:r>
                        <a:rPr lang="zh-CN" altLang="en-US" sz="2400" b="1" dirty="0">
                          <a:latin typeface="楷体" pitchFamily="49" charset="-122"/>
                          <a:ea typeface="楷体" pitchFamily="49" charset="-122"/>
                        </a:rPr>
                        <a:t>德国</a:t>
                      </a:r>
                    </a:p>
                  </a:txBody>
                  <a:tcPr/>
                </a:tc>
                <a:extLst>
                  <a:ext uri="{0D108BD9-81ED-4DB2-BD59-A6C34878D82A}">
                    <a16:rowId xmlns:a16="http://schemas.microsoft.com/office/drawing/2014/main" val="10001"/>
                  </a:ext>
                </a:extLst>
              </a:tr>
              <a:tr h="0">
                <a:tc>
                  <a:txBody>
                    <a:bodyPr/>
                    <a:lstStyle/>
                    <a:p>
                      <a:pPr algn="ctr"/>
                      <a:r>
                        <a:rPr lang="zh-CN" altLang="en-US" sz="2400" b="1" dirty="0">
                          <a:latin typeface="楷体" pitchFamily="49" charset="-122"/>
                          <a:ea typeface="楷体" pitchFamily="49" charset="-122"/>
                        </a:rPr>
                        <a:t>爱迪生</a:t>
                      </a:r>
                    </a:p>
                  </a:txBody>
                  <a:tcPr/>
                </a:tc>
                <a:tc>
                  <a:txBody>
                    <a:bodyPr/>
                    <a:lstStyle/>
                    <a:p>
                      <a:pPr algn="ctr"/>
                      <a:r>
                        <a:rPr lang="zh-CN" altLang="en-US" sz="2400" b="1" dirty="0">
                          <a:latin typeface="楷体" pitchFamily="49" charset="-122"/>
                          <a:ea typeface="楷体" pitchFamily="49" charset="-122"/>
                        </a:rPr>
                        <a:t>美国</a:t>
                      </a:r>
                    </a:p>
                  </a:txBody>
                  <a:tcPr/>
                </a:tc>
                <a:extLst>
                  <a:ext uri="{0D108BD9-81ED-4DB2-BD59-A6C34878D82A}">
                    <a16:rowId xmlns:a16="http://schemas.microsoft.com/office/drawing/2014/main" val="10002"/>
                  </a:ext>
                </a:extLst>
              </a:tr>
              <a:tr h="0">
                <a:tc>
                  <a:txBody>
                    <a:bodyPr/>
                    <a:lstStyle/>
                    <a:p>
                      <a:pPr algn="ctr"/>
                      <a:r>
                        <a:rPr lang="zh-CN" altLang="en-US" sz="2400" b="1" dirty="0">
                          <a:latin typeface="楷体" pitchFamily="49" charset="-122"/>
                          <a:ea typeface="楷体" pitchFamily="49" charset="-122"/>
                        </a:rPr>
                        <a:t>马可尼</a:t>
                      </a:r>
                    </a:p>
                  </a:txBody>
                  <a:tcPr/>
                </a:tc>
                <a:tc>
                  <a:txBody>
                    <a:bodyPr/>
                    <a:lstStyle/>
                    <a:p>
                      <a:pPr algn="ctr"/>
                      <a:r>
                        <a:rPr lang="zh-CN" altLang="en-US" sz="2400" b="1" dirty="0">
                          <a:latin typeface="楷体" pitchFamily="49" charset="-122"/>
                          <a:ea typeface="楷体" pitchFamily="49" charset="-122"/>
                        </a:rPr>
                        <a:t>意大利</a:t>
                      </a:r>
                    </a:p>
                  </a:txBody>
                  <a:tcPr/>
                </a:tc>
                <a:extLst>
                  <a:ext uri="{0D108BD9-81ED-4DB2-BD59-A6C34878D82A}">
                    <a16:rowId xmlns:a16="http://schemas.microsoft.com/office/drawing/2014/main" val="10003"/>
                  </a:ext>
                </a:extLst>
              </a:tr>
              <a:tr h="0">
                <a:tc>
                  <a:txBody>
                    <a:bodyPr/>
                    <a:lstStyle/>
                    <a:p>
                      <a:pPr algn="ctr"/>
                      <a:r>
                        <a:rPr lang="zh-CN" altLang="en-US" sz="2400" b="1" dirty="0">
                          <a:latin typeface="楷体" pitchFamily="49" charset="-122"/>
                          <a:ea typeface="楷体" pitchFamily="49" charset="-122"/>
                        </a:rPr>
                        <a:t>诺贝尔</a:t>
                      </a:r>
                    </a:p>
                  </a:txBody>
                  <a:tcPr/>
                </a:tc>
                <a:tc>
                  <a:txBody>
                    <a:bodyPr/>
                    <a:lstStyle/>
                    <a:p>
                      <a:pPr algn="ctr"/>
                      <a:r>
                        <a:rPr lang="zh-CN" altLang="en-US" sz="2400" b="1" dirty="0">
                          <a:latin typeface="楷体" pitchFamily="49" charset="-122"/>
                          <a:ea typeface="楷体" pitchFamily="49" charset="-122"/>
                        </a:rPr>
                        <a:t>瑞典</a:t>
                      </a:r>
                    </a:p>
                  </a:txBody>
                  <a:tcPr/>
                </a:tc>
                <a:extLst>
                  <a:ext uri="{0D108BD9-81ED-4DB2-BD59-A6C34878D82A}">
                    <a16:rowId xmlns:a16="http://schemas.microsoft.com/office/drawing/2014/main" val="10004"/>
                  </a:ext>
                </a:extLst>
              </a:tr>
              <a:tr h="0">
                <a:tc>
                  <a:txBody>
                    <a:bodyPr/>
                    <a:lstStyle/>
                    <a:p>
                      <a:pPr algn="ctr"/>
                      <a:r>
                        <a:rPr lang="zh-CN" altLang="en-US" sz="2400" b="1" dirty="0">
                          <a:latin typeface="楷体" pitchFamily="49" charset="-122"/>
                          <a:ea typeface="楷体" pitchFamily="49" charset="-122"/>
                        </a:rPr>
                        <a:t>卡尔</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本茨</a:t>
                      </a:r>
                    </a:p>
                  </a:txBody>
                  <a:tcPr/>
                </a:tc>
                <a:tc>
                  <a:txBody>
                    <a:bodyPr/>
                    <a:lstStyle/>
                    <a:p>
                      <a:pPr algn="ctr"/>
                      <a:r>
                        <a:rPr lang="zh-CN" altLang="en-US" sz="2400" b="1" dirty="0">
                          <a:latin typeface="楷体" pitchFamily="49" charset="-122"/>
                          <a:ea typeface="楷体" pitchFamily="49" charset="-122"/>
                        </a:rPr>
                        <a:t>德国</a:t>
                      </a:r>
                    </a:p>
                  </a:txBody>
                  <a:tcPr/>
                </a:tc>
                <a:extLst>
                  <a:ext uri="{0D108BD9-81ED-4DB2-BD59-A6C34878D82A}">
                    <a16:rowId xmlns:a16="http://schemas.microsoft.com/office/drawing/2014/main" val="10007"/>
                  </a:ext>
                </a:extLst>
              </a:tr>
              <a:tr h="0">
                <a:tc>
                  <a:txBody>
                    <a:bodyPr/>
                    <a:lstStyle/>
                    <a:p>
                      <a:pPr algn="ctr"/>
                      <a:r>
                        <a:rPr lang="zh-CN" altLang="en-US" sz="2400" b="1" dirty="0">
                          <a:latin typeface="楷体" pitchFamily="49" charset="-122"/>
                          <a:ea typeface="楷体" pitchFamily="49" charset="-122"/>
                        </a:rPr>
                        <a:t>莱特兄弟</a:t>
                      </a:r>
                    </a:p>
                  </a:txBody>
                  <a:tcPr/>
                </a:tc>
                <a:tc>
                  <a:txBody>
                    <a:bodyPr/>
                    <a:lstStyle/>
                    <a:p>
                      <a:pPr algn="ctr"/>
                      <a:r>
                        <a:rPr lang="zh-CN" altLang="en-US" sz="2400" b="1" dirty="0">
                          <a:latin typeface="楷体" pitchFamily="49" charset="-122"/>
                          <a:ea typeface="楷体" pitchFamily="49" charset="-122"/>
                        </a:rPr>
                        <a:t>美国</a:t>
                      </a:r>
                    </a:p>
                  </a:txBody>
                  <a:tcPr/>
                </a:tc>
                <a:extLst>
                  <a:ext uri="{0D108BD9-81ED-4DB2-BD59-A6C34878D82A}">
                    <a16:rowId xmlns:a16="http://schemas.microsoft.com/office/drawing/2014/main" val="10008"/>
                  </a:ext>
                </a:extLst>
              </a:tr>
            </a:tbl>
          </a:graphicData>
        </a:graphic>
      </p:graphicFrame>
      <p:sp>
        <p:nvSpPr>
          <p:cNvPr id="31" name="文本框 30">
            <a:extLst>
              <a:ext uri="{FF2B5EF4-FFF2-40B4-BE49-F238E27FC236}">
                <a16:creationId xmlns:a16="http://schemas.microsoft.com/office/drawing/2014/main" id="{EE1C91B0-DE97-4EEA-9C37-D963CAC016EE}"/>
              </a:ext>
            </a:extLst>
          </p:cNvPr>
          <p:cNvSpPr txBox="1"/>
          <p:nvPr/>
        </p:nvSpPr>
        <p:spPr>
          <a:xfrm>
            <a:off x="1588929" y="4265601"/>
            <a:ext cx="4134679" cy="1200329"/>
          </a:xfrm>
          <a:prstGeom prst="rect">
            <a:avLst/>
          </a:prstGeom>
          <a:noFill/>
        </p:spPr>
        <p:txBody>
          <a:bodyPr wrap="square">
            <a:spAutoFit/>
          </a:bodyPr>
          <a:lstStyle/>
          <a:p>
            <a:r>
              <a:rPr lang="zh-CN" altLang="en-US" sz="2400" dirty="0"/>
              <a:t>  </a:t>
            </a:r>
            <a:r>
              <a:rPr lang="zh-CN" altLang="en-US" sz="2400" dirty="0">
                <a:solidFill>
                  <a:srgbClr val="FF0000"/>
                </a:solidFill>
              </a:rPr>
              <a:t>英国率先</a:t>
            </a:r>
            <a:r>
              <a:rPr lang="zh-CN" altLang="en-US" sz="2400" dirty="0"/>
              <a:t>发生，18世纪后期到19世纪中期</a:t>
            </a:r>
            <a:r>
              <a:rPr lang="zh-CN" altLang="en-US" sz="2400" dirty="0">
                <a:solidFill>
                  <a:srgbClr val="FF0000"/>
                </a:solidFill>
              </a:rPr>
              <a:t>扩展到欧陆和北美</a:t>
            </a:r>
            <a:r>
              <a:rPr lang="zh-CN" altLang="en-US" sz="2400" dirty="0"/>
              <a:t>，逐步深入内陆。</a:t>
            </a:r>
          </a:p>
        </p:txBody>
      </p:sp>
      <p:sp>
        <p:nvSpPr>
          <p:cNvPr id="32" name="文本框 31">
            <a:extLst>
              <a:ext uri="{FF2B5EF4-FFF2-40B4-BE49-F238E27FC236}">
                <a16:creationId xmlns:a16="http://schemas.microsoft.com/office/drawing/2014/main" id="{6516149F-B509-4514-8CA1-2C70CD13A3DD}"/>
              </a:ext>
            </a:extLst>
          </p:cNvPr>
          <p:cNvSpPr txBox="1"/>
          <p:nvPr/>
        </p:nvSpPr>
        <p:spPr>
          <a:xfrm>
            <a:off x="5983356" y="4102192"/>
            <a:ext cx="5463209" cy="1569660"/>
          </a:xfrm>
          <a:prstGeom prst="rect">
            <a:avLst/>
          </a:prstGeom>
          <a:noFill/>
        </p:spPr>
        <p:txBody>
          <a:bodyPr wrap="square">
            <a:spAutoFit/>
          </a:bodyPr>
          <a:lstStyle/>
          <a:p>
            <a:r>
              <a:rPr lang="zh-CN" altLang="en-US" sz="2400" dirty="0"/>
              <a:t> ①几乎在主要资本主义国家</a:t>
            </a:r>
            <a:r>
              <a:rPr lang="zh-CN" altLang="en-US" sz="2400" dirty="0">
                <a:solidFill>
                  <a:srgbClr val="FF0000"/>
                </a:solidFill>
              </a:rPr>
              <a:t>同时发生</a:t>
            </a:r>
            <a:r>
              <a:rPr lang="zh-CN" altLang="en-US" sz="2400" dirty="0"/>
              <a:t>，范围广、规模大、进展更迅速。</a:t>
            </a:r>
            <a:r>
              <a:rPr lang="zh-CN" altLang="en-US" sz="2400" dirty="0">
                <a:solidFill>
                  <a:srgbClr val="FF0000"/>
                </a:solidFill>
                <a:latin typeface="楷体" panose="02010609060101010101" pitchFamily="49" charset="-122"/>
                <a:ea typeface="楷体" panose="02010609060101010101" pitchFamily="49" charset="-122"/>
              </a:rPr>
              <a:t>（课本）</a:t>
            </a:r>
          </a:p>
          <a:p>
            <a:r>
              <a:rPr lang="zh-CN" altLang="en-US" sz="2400" dirty="0"/>
              <a:t> ②各国工业革命进程</a:t>
            </a:r>
            <a:r>
              <a:rPr lang="zh-CN" altLang="en-US" sz="2400" dirty="0">
                <a:solidFill>
                  <a:srgbClr val="FF0000"/>
                </a:solidFill>
              </a:rPr>
              <a:t>各具特色</a:t>
            </a:r>
            <a:r>
              <a:rPr lang="zh-CN" altLang="en-US" sz="2400" dirty="0">
                <a:solidFill>
                  <a:srgbClr val="FF0000"/>
                </a:solidFill>
                <a:latin typeface="楷体" panose="02010609060101010101" pitchFamily="49" charset="-122"/>
                <a:ea typeface="楷体" panose="02010609060101010101" pitchFamily="49" charset="-122"/>
              </a:rPr>
              <a:t>（课本）</a:t>
            </a:r>
            <a:r>
              <a:rPr lang="zh-CN" altLang="en-US" sz="2400" dirty="0">
                <a:latin typeface="楷体" panose="02010609060101010101" pitchFamily="49" charset="-122"/>
                <a:ea typeface="楷体" panose="02010609060101010101" pitchFamily="49" charset="-122"/>
              </a:rPr>
              <a:t>，</a:t>
            </a:r>
            <a:r>
              <a:rPr lang="zh-CN" altLang="en-US" sz="2400" dirty="0"/>
              <a:t>如德、日是两次工业革命同时进行的。</a:t>
            </a:r>
          </a:p>
        </p:txBody>
      </p:sp>
      <p:sp>
        <p:nvSpPr>
          <p:cNvPr id="37" name="文本框 36">
            <a:extLst>
              <a:ext uri="{FF2B5EF4-FFF2-40B4-BE49-F238E27FC236}">
                <a16:creationId xmlns:a16="http://schemas.microsoft.com/office/drawing/2014/main" id="{F36ED6FF-1D42-4AEE-AD65-687FD60CCD1A}"/>
              </a:ext>
            </a:extLst>
          </p:cNvPr>
          <p:cNvSpPr txBox="1"/>
          <p:nvPr/>
        </p:nvSpPr>
        <p:spPr>
          <a:xfrm>
            <a:off x="1643683" y="5745726"/>
            <a:ext cx="4134679" cy="830997"/>
          </a:xfrm>
          <a:prstGeom prst="rect">
            <a:avLst/>
          </a:prstGeom>
          <a:noFill/>
        </p:spPr>
        <p:txBody>
          <a:bodyPr wrap="square">
            <a:spAutoFit/>
          </a:bodyPr>
          <a:lstStyle/>
          <a:p>
            <a:r>
              <a:rPr lang="zh-CN" altLang="en-US" sz="2400" dirty="0"/>
              <a:t>  </a:t>
            </a:r>
            <a:r>
              <a:rPr lang="zh-CN" altLang="en-US" sz="2400" dirty="0">
                <a:solidFill>
                  <a:srgbClr val="FF0000"/>
                </a:solidFill>
              </a:rPr>
              <a:t>英国一枝独秀</a:t>
            </a:r>
            <a:r>
              <a:rPr lang="zh-CN" altLang="en-US" sz="2400" dirty="0"/>
              <a:t>，绝大多数发明出自英国。</a:t>
            </a:r>
          </a:p>
        </p:txBody>
      </p:sp>
      <p:sp>
        <p:nvSpPr>
          <p:cNvPr id="38" name="文本框 37">
            <a:extLst>
              <a:ext uri="{FF2B5EF4-FFF2-40B4-BE49-F238E27FC236}">
                <a16:creationId xmlns:a16="http://schemas.microsoft.com/office/drawing/2014/main" id="{55D761F7-C94D-4B33-A1B7-F2317A189DC4}"/>
              </a:ext>
            </a:extLst>
          </p:cNvPr>
          <p:cNvSpPr txBox="1"/>
          <p:nvPr/>
        </p:nvSpPr>
        <p:spPr>
          <a:xfrm>
            <a:off x="6089873" y="5788239"/>
            <a:ext cx="5356692" cy="830997"/>
          </a:xfrm>
          <a:prstGeom prst="rect">
            <a:avLst/>
          </a:prstGeom>
          <a:noFill/>
        </p:spPr>
        <p:txBody>
          <a:bodyPr wrap="square">
            <a:spAutoFit/>
          </a:bodyPr>
          <a:lstStyle/>
          <a:p>
            <a:r>
              <a:rPr lang="zh-CN" altLang="en-US" sz="2400" dirty="0"/>
              <a:t>  英、美、德、法</a:t>
            </a:r>
            <a:r>
              <a:rPr lang="zh-CN" altLang="en-US" sz="2400" dirty="0">
                <a:solidFill>
                  <a:srgbClr val="FF0000"/>
                </a:solidFill>
              </a:rPr>
              <a:t>都有</a:t>
            </a:r>
            <a:r>
              <a:rPr lang="zh-CN" altLang="en-US" sz="2400" dirty="0"/>
              <a:t>重要的发明创造，</a:t>
            </a:r>
            <a:r>
              <a:rPr lang="zh-CN" altLang="en-US" sz="2400" dirty="0">
                <a:solidFill>
                  <a:srgbClr val="FF0000"/>
                </a:solidFill>
              </a:rPr>
              <a:t>美国与德国最为突出</a:t>
            </a:r>
            <a:r>
              <a:rPr lang="zh-CN" altLang="en-US" sz="2400" dirty="0"/>
              <a:t>。</a:t>
            </a:r>
            <a:r>
              <a:rPr lang="zh-CN" altLang="en-US" sz="2400" dirty="0">
                <a:solidFill>
                  <a:srgbClr val="FF0000"/>
                </a:solidFill>
                <a:latin typeface="楷体" panose="02010609060101010101" pitchFamily="49" charset="-122"/>
                <a:ea typeface="楷体" panose="02010609060101010101" pitchFamily="49" charset="-122"/>
              </a:rPr>
              <a:t>（课本）</a:t>
            </a:r>
          </a:p>
        </p:txBody>
      </p:sp>
      <p:grpSp>
        <p:nvGrpSpPr>
          <p:cNvPr id="8" name="组合 7">
            <a:extLst>
              <a:ext uri="{FF2B5EF4-FFF2-40B4-BE49-F238E27FC236}">
                <a16:creationId xmlns:a16="http://schemas.microsoft.com/office/drawing/2014/main" id="{144D89AD-5916-41A7-AE92-56E8FA0D4532}"/>
              </a:ext>
            </a:extLst>
          </p:cNvPr>
          <p:cNvGrpSpPr/>
          <p:nvPr/>
        </p:nvGrpSpPr>
        <p:grpSpPr>
          <a:xfrm>
            <a:off x="406056" y="4231372"/>
            <a:ext cx="10837171" cy="2398029"/>
            <a:chOff x="406056" y="4231372"/>
            <a:chExt cx="10837171" cy="2398029"/>
          </a:xfrm>
        </p:grpSpPr>
        <p:grpSp>
          <p:nvGrpSpPr>
            <p:cNvPr id="2" name="组合 1">
              <a:extLst>
                <a:ext uri="{FF2B5EF4-FFF2-40B4-BE49-F238E27FC236}">
                  <a16:creationId xmlns:a16="http://schemas.microsoft.com/office/drawing/2014/main" id="{140FF509-37F7-44A8-BA68-ECAB2DCA5C0E}"/>
                </a:ext>
              </a:extLst>
            </p:cNvPr>
            <p:cNvGrpSpPr/>
            <p:nvPr/>
          </p:nvGrpSpPr>
          <p:grpSpPr>
            <a:xfrm>
              <a:off x="406056" y="4231372"/>
              <a:ext cx="1073691" cy="1200329"/>
              <a:chOff x="352188" y="4682726"/>
              <a:chExt cx="1532869" cy="684404"/>
            </a:xfrm>
          </p:grpSpPr>
          <p:pic>
            <p:nvPicPr>
              <p:cNvPr id="28" name="图片 27">
                <a:extLst>
                  <a:ext uri="{FF2B5EF4-FFF2-40B4-BE49-F238E27FC236}">
                    <a16:creationId xmlns:a16="http://schemas.microsoft.com/office/drawing/2014/main" id="{68D8ED21-7536-490B-868B-B7167E2EBFCE}"/>
                  </a:ext>
                </a:extLst>
              </p:cNvPr>
              <p:cNvPicPr>
                <a:picLocks noChangeAspect="1"/>
              </p:cNvPicPr>
              <p:nvPr/>
            </p:nvPicPr>
            <p:blipFill>
              <a:blip r:embed="rId4"/>
              <a:stretch>
                <a:fillRect/>
              </a:stretch>
            </p:blipFill>
            <p:spPr>
              <a:xfrm>
                <a:off x="520562" y="4682726"/>
                <a:ext cx="1228725" cy="684404"/>
              </a:xfrm>
              <a:prstGeom prst="rect">
                <a:avLst/>
              </a:prstGeom>
              <a:effectLst>
                <a:outerShdw blurRad="50800" dist="38100" dir="2700000" algn="tl" rotWithShape="0">
                  <a:prstClr val="black">
                    <a:alpha val="40000"/>
                  </a:prstClr>
                </a:outerShdw>
              </a:effectLst>
            </p:spPr>
          </p:pic>
          <p:sp>
            <p:nvSpPr>
              <p:cNvPr id="30" name="文本框 29">
                <a:extLst>
                  <a:ext uri="{FF2B5EF4-FFF2-40B4-BE49-F238E27FC236}">
                    <a16:creationId xmlns:a16="http://schemas.microsoft.com/office/drawing/2014/main" id="{8CDC73FA-DE4A-4768-BCFC-D497870C94B1}"/>
                  </a:ext>
                </a:extLst>
              </p:cNvPr>
              <p:cNvSpPr txBox="1"/>
              <p:nvPr/>
            </p:nvSpPr>
            <p:spPr>
              <a:xfrm>
                <a:off x="352188" y="4744867"/>
                <a:ext cx="1532869" cy="508916"/>
              </a:xfrm>
              <a:prstGeom prst="rect">
                <a:avLst/>
              </a:prstGeom>
              <a:noFill/>
            </p:spPr>
            <p:txBody>
              <a:bodyPr wrap="square" rtlCol="0">
                <a:spAutoFit/>
              </a:bodyPr>
              <a:lstStyle/>
              <a:p>
                <a:pPr algn="ctr"/>
                <a:r>
                  <a:rPr lang="zh-CN" altLang="en-US" sz="2600" b="1" dirty="0">
                    <a:solidFill>
                      <a:schemeClr val="bg1"/>
                    </a:solidFill>
                    <a:effectLst>
                      <a:outerShdw blurRad="38100" dist="38100" dir="2700000" algn="tl">
                        <a:srgbClr val="000000">
                          <a:alpha val="43137"/>
                        </a:srgbClr>
                      </a:outerShdw>
                    </a:effectLst>
                    <a:latin typeface="+mj-ea"/>
                    <a:ea typeface="+mj-ea"/>
                  </a:rPr>
                  <a:t>开展方式</a:t>
                </a:r>
                <a:endParaRPr lang="en-US" altLang="zh-CN" sz="2600" b="1" dirty="0">
                  <a:solidFill>
                    <a:schemeClr val="bg1"/>
                  </a:solidFill>
                  <a:effectLst>
                    <a:outerShdw blurRad="38100" dist="38100" dir="2700000" algn="tl">
                      <a:srgbClr val="000000">
                        <a:alpha val="43137"/>
                      </a:srgbClr>
                    </a:outerShdw>
                  </a:effectLst>
                  <a:latin typeface="+mj-ea"/>
                  <a:ea typeface="+mj-ea"/>
                </a:endParaRPr>
              </a:p>
            </p:txBody>
          </p:sp>
        </p:grpSp>
        <p:grpSp>
          <p:nvGrpSpPr>
            <p:cNvPr id="33" name="组合 32">
              <a:extLst>
                <a:ext uri="{FF2B5EF4-FFF2-40B4-BE49-F238E27FC236}">
                  <a16:creationId xmlns:a16="http://schemas.microsoft.com/office/drawing/2014/main" id="{DB204A88-933A-4344-BCC9-C8BDCA7F37A9}"/>
                </a:ext>
              </a:extLst>
            </p:cNvPr>
            <p:cNvGrpSpPr/>
            <p:nvPr/>
          </p:nvGrpSpPr>
          <p:grpSpPr>
            <a:xfrm>
              <a:off x="408719" y="5687532"/>
              <a:ext cx="1073691" cy="941869"/>
              <a:chOff x="352188" y="4682726"/>
              <a:chExt cx="1532869" cy="684404"/>
            </a:xfrm>
          </p:grpSpPr>
          <p:pic>
            <p:nvPicPr>
              <p:cNvPr id="35" name="图片 34">
                <a:extLst>
                  <a:ext uri="{FF2B5EF4-FFF2-40B4-BE49-F238E27FC236}">
                    <a16:creationId xmlns:a16="http://schemas.microsoft.com/office/drawing/2014/main" id="{D3E80B8E-44C7-4B15-A8AE-31B7E12FC070}"/>
                  </a:ext>
                </a:extLst>
              </p:cNvPr>
              <p:cNvPicPr>
                <a:picLocks noChangeAspect="1"/>
              </p:cNvPicPr>
              <p:nvPr/>
            </p:nvPicPr>
            <p:blipFill>
              <a:blip r:embed="rId4"/>
              <a:stretch>
                <a:fillRect/>
              </a:stretch>
            </p:blipFill>
            <p:spPr>
              <a:xfrm>
                <a:off x="520562" y="4682726"/>
                <a:ext cx="1228725" cy="684404"/>
              </a:xfrm>
              <a:prstGeom prst="rect">
                <a:avLst/>
              </a:prstGeom>
              <a:effectLst>
                <a:outerShdw blurRad="50800" dist="38100" dir="2700000" algn="tl" rotWithShape="0">
                  <a:prstClr val="black">
                    <a:alpha val="40000"/>
                  </a:prstClr>
                </a:outerShdw>
              </a:effectLst>
            </p:spPr>
          </p:pic>
          <p:sp>
            <p:nvSpPr>
              <p:cNvPr id="36" name="文本框 35">
                <a:extLst>
                  <a:ext uri="{FF2B5EF4-FFF2-40B4-BE49-F238E27FC236}">
                    <a16:creationId xmlns:a16="http://schemas.microsoft.com/office/drawing/2014/main" id="{E1D740DB-C683-43B2-B77E-810FE820F233}"/>
                  </a:ext>
                </a:extLst>
              </p:cNvPr>
              <p:cNvSpPr txBox="1"/>
              <p:nvPr/>
            </p:nvSpPr>
            <p:spPr>
              <a:xfrm>
                <a:off x="352188" y="4711227"/>
                <a:ext cx="1532869" cy="508916"/>
              </a:xfrm>
              <a:prstGeom prst="rect">
                <a:avLst/>
              </a:prstGeom>
              <a:noFill/>
            </p:spPr>
            <p:txBody>
              <a:bodyPr wrap="square" rtlCol="0">
                <a:spAutoFit/>
              </a:bodyPr>
              <a:lstStyle/>
              <a:p>
                <a:pPr algn="ctr"/>
                <a:r>
                  <a:rPr lang="zh-CN" altLang="en-US" sz="2600" b="1" dirty="0">
                    <a:solidFill>
                      <a:schemeClr val="bg1"/>
                    </a:solidFill>
                    <a:effectLst>
                      <a:outerShdw blurRad="38100" dist="38100" dir="2700000" algn="tl">
                        <a:srgbClr val="000000">
                          <a:alpha val="43137"/>
                        </a:srgbClr>
                      </a:outerShdw>
                    </a:effectLst>
                    <a:latin typeface="+mj-ea"/>
                    <a:ea typeface="+mj-ea"/>
                  </a:rPr>
                  <a:t>发明区域</a:t>
                </a:r>
                <a:endParaRPr lang="en-US" altLang="zh-CN" sz="2600" b="1" dirty="0">
                  <a:solidFill>
                    <a:schemeClr val="bg1"/>
                  </a:solidFill>
                  <a:effectLst>
                    <a:outerShdw blurRad="38100" dist="38100" dir="2700000" algn="tl">
                      <a:srgbClr val="000000">
                        <a:alpha val="43137"/>
                      </a:srgbClr>
                    </a:outerShdw>
                  </a:effectLst>
                  <a:latin typeface="+mj-ea"/>
                  <a:ea typeface="+mj-ea"/>
                </a:endParaRPr>
              </a:p>
            </p:txBody>
          </p:sp>
        </p:grpSp>
        <p:cxnSp>
          <p:nvCxnSpPr>
            <p:cNvPr id="39" name="直接连接符 38">
              <a:extLst>
                <a:ext uri="{FF2B5EF4-FFF2-40B4-BE49-F238E27FC236}">
                  <a16:creationId xmlns:a16="http://schemas.microsoft.com/office/drawing/2014/main" id="{4349059C-EA54-4EDE-A43B-B43B6A380983}"/>
                </a:ext>
              </a:extLst>
            </p:cNvPr>
            <p:cNvCxnSpPr>
              <a:cxnSpLocks/>
            </p:cNvCxnSpPr>
            <p:nvPr/>
          </p:nvCxnSpPr>
          <p:spPr>
            <a:xfrm flipV="1">
              <a:off x="1643683" y="5677269"/>
              <a:ext cx="9599544" cy="10264"/>
            </a:xfrm>
            <a:prstGeom prst="line">
              <a:avLst/>
            </a:prstGeom>
            <a:ln w="1905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48878573"/>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barn(inVertical)">
                                      <p:cBhvr>
                                        <p:cTn id="25" dur="500"/>
                                        <p:tgtEl>
                                          <p:spTgt spid="3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2">
                                            <p:txEl>
                                              <p:pRg st="1" end="1"/>
                                            </p:txEl>
                                          </p:spTgt>
                                        </p:tgtEl>
                                        <p:attrNameLst>
                                          <p:attrName>style.visibility</p:attrName>
                                        </p:attrNameLst>
                                      </p:cBhvr>
                                      <p:to>
                                        <p:strVal val="visible"/>
                                      </p:to>
                                    </p:set>
                                    <p:animEffect transition="in" filter="barn(inVertical)">
                                      <p:cBhvr>
                                        <p:cTn id="30" dur="500"/>
                                        <p:tgtEl>
                                          <p:spTgt spid="3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barn(inVertical)">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barn(inVertical)">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129209" y="129209"/>
            <a:ext cx="5277678" cy="584775"/>
          </a:xfrm>
          <a:prstGeom prst="rect">
            <a:avLst/>
          </a:prstGeom>
          <a:noFill/>
        </p:spPr>
        <p:txBody>
          <a:bodyPr wrap="square" rtlCol="0">
            <a:spAutoFit/>
          </a:bodyPr>
          <a:lstStyle/>
          <a:p>
            <a:r>
              <a:rPr lang="zh-CN" altLang="en-US" sz="3200" b="1" dirty="0">
                <a:solidFill>
                  <a:srgbClr val="FFFF00"/>
                </a:solidFill>
                <a:effectLst>
                  <a:outerShdw blurRad="38100" dist="38100" dir="2700000" algn="tl">
                    <a:srgbClr val="000000">
                      <a:alpha val="43137"/>
                    </a:srgbClr>
                  </a:outerShdw>
                </a:effectLst>
                <a:latin typeface="+mj-ea"/>
                <a:ea typeface="+mj-ea"/>
              </a:rPr>
              <a:t>第二次</a:t>
            </a:r>
            <a:r>
              <a:rPr lang="zh-CN" altLang="en-US" sz="3200" b="1" dirty="0">
                <a:solidFill>
                  <a:schemeClr val="bg1"/>
                </a:solidFill>
                <a:effectLst>
                  <a:outerShdw blurRad="38100" dist="38100" dir="2700000" algn="tl">
                    <a:srgbClr val="000000">
                      <a:alpha val="43137"/>
                    </a:srgbClr>
                  </a:outerShdw>
                </a:effectLst>
                <a:latin typeface="+mj-ea"/>
                <a:ea typeface="+mj-ea"/>
              </a:rPr>
              <a:t>工业革命：显著特点</a:t>
            </a:r>
          </a:p>
        </p:txBody>
      </p:sp>
      <p:graphicFrame>
        <p:nvGraphicFramePr>
          <p:cNvPr id="17" name="表格 6">
            <a:extLst>
              <a:ext uri="{FF2B5EF4-FFF2-40B4-BE49-F238E27FC236}">
                <a16:creationId xmlns:a16="http://schemas.microsoft.com/office/drawing/2014/main" id="{24097E38-1CDD-44E0-9BDA-4798BF4C66E2}"/>
              </a:ext>
            </a:extLst>
          </p:cNvPr>
          <p:cNvGraphicFramePr>
            <a:graphicFrameLocks noGrp="1"/>
          </p:cNvGraphicFramePr>
          <p:nvPr>
            <p:extLst>
              <p:ext uri="{D42A27DB-BD31-4B8C-83A1-F6EECF244321}">
                <p14:modId xmlns:p14="http://schemas.microsoft.com/office/powerpoint/2010/main" val="2150460881"/>
              </p:ext>
            </p:extLst>
          </p:nvPr>
        </p:nvGraphicFramePr>
        <p:xfrm>
          <a:off x="198782" y="864648"/>
          <a:ext cx="11757991" cy="585420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16427">
                  <a:extLst>
                    <a:ext uri="{9D8B030D-6E8A-4147-A177-3AD203B41FA5}">
                      <a16:colId xmlns:a16="http://schemas.microsoft.com/office/drawing/2014/main" val="929530469"/>
                    </a:ext>
                  </a:extLst>
                </a:gridCol>
                <a:gridCol w="4412974">
                  <a:extLst>
                    <a:ext uri="{9D8B030D-6E8A-4147-A177-3AD203B41FA5}">
                      <a16:colId xmlns:a16="http://schemas.microsoft.com/office/drawing/2014/main" val="2565267747"/>
                    </a:ext>
                  </a:extLst>
                </a:gridCol>
                <a:gridCol w="5128590">
                  <a:extLst>
                    <a:ext uri="{9D8B030D-6E8A-4147-A177-3AD203B41FA5}">
                      <a16:colId xmlns:a16="http://schemas.microsoft.com/office/drawing/2014/main" val="3006887912"/>
                    </a:ext>
                  </a:extLst>
                </a:gridCol>
              </a:tblGrid>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bg1"/>
                          </a:solidFill>
                          <a:effectLst>
                            <a:outerShdw blurRad="38100" dist="38100" dir="2700000" algn="tl">
                              <a:srgbClr val="000000">
                                <a:alpha val="43137"/>
                              </a:srgbClr>
                            </a:outerShdw>
                          </a:effectLst>
                          <a:latin typeface="+mj-ea"/>
                          <a:ea typeface="+mn-ea"/>
                          <a:cs typeface="+mn-cs"/>
                        </a:rPr>
                        <a:t>区别</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5D33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bg1"/>
                          </a:solidFill>
                          <a:effectLst>
                            <a:outerShdw blurRad="38100" dist="38100" dir="2700000" algn="tl">
                              <a:srgbClr val="000000">
                                <a:alpha val="43137"/>
                              </a:srgbClr>
                            </a:outerShdw>
                          </a:effectLst>
                          <a:latin typeface="+mj-ea"/>
                          <a:ea typeface="+mn-ea"/>
                          <a:cs typeface="+mn-cs"/>
                        </a:rPr>
                        <a:t>第一次工业革命</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5D33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bg1"/>
                          </a:solidFill>
                          <a:effectLst>
                            <a:outerShdw blurRad="38100" dist="38100" dir="2700000" algn="tl">
                              <a:srgbClr val="000000">
                                <a:alpha val="43137"/>
                              </a:srgbClr>
                            </a:outerShdw>
                          </a:effectLst>
                          <a:latin typeface="+mj-ea"/>
                          <a:ea typeface="+mn-ea"/>
                          <a:cs typeface="+mn-cs"/>
                        </a:rPr>
                        <a:t>第二次工业革命</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5D3335"/>
                    </a:solidFill>
                  </a:tcPr>
                </a:tc>
                <a:extLst>
                  <a:ext uri="{0D108BD9-81ED-4DB2-BD59-A6C34878D82A}">
                    <a16:rowId xmlns:a16="http://schemas.microsoft.com/office/drawing/2014/main" val="2385187369"/>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起止时间</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微软雅黑" panose="020B0503020204020204" pitchFamily="34" charset="-122"/>
                          <a:ea typeface="微软雅黑" panose="020B0503020204020204" pitchFamily="34" charset="-122"/>
                        </a:rPr>
                        <a:t>18</a:t>
                      </a:r>
                      <a:r>
                        <a:rPr lang="zh-CN" altLang="en-US" sz="2400" b="0" dirty="0">
                          <a:solidFill>
                            <a:schemeClr val="tx1"/>
                          </a:solidFill>
                          <a:latin typeface="微软雅黑" panose="020B0503020204020204" pitchFamily="34" charset="-122"/>
                          <a:ea typeface="微软雅黑" panose="020B0503020204020204" pitchFamily="34" charset="-122"/>
                        </a:rPr>
                        <a:t>世纪</a:t>
                      </a:r>
                      <a:r>
                        <a:rPr lang="en-US" altLang="zh-CN" sz="2400" b="0" dirty="0">
                          <a:solidFill>
                            <a:schemeClr val="tx1"/>
                          </a:solidFill>
                          <a:latin typeface="微软雅黑" panose="020B0503020204020204" pitchFamily="34" charset="-122"/>
                          <a:ea typeface="微软雅黑" panose="020B0503020204020204" pitchFamily="34" charset="-122"/>
                        </a:rPr>
                        <a:t>60</a:t>
                      </a:r>
                      <a:r>
                        <a:rPr lang="zh-CN" altLang="en-US" sz="2400" b="0" dirty="0">
                          <a:solidFill>
                            <a:schemeClr val="tx1"/>
                          </a:solidFill>
                          <a:latin typeface="微软雅黑" panose="020B0503020204020204" pitchFamily="34" charset="-122"/>
                          <a:ea typeface="微软雅黑" panose="020B0503020204020204" pitchFamily="34" charset="-122"/>
                        </a:rPr>
                        <a:t>年代</a:t>
                      </a:r>
                      <a:r>
                        <a:rPr lang="en-US" altLang="zh-CN" sz="2400" b="0" dirty="0">
                          <a:solidFill>
                            <a:schemeClr val="tx1"/>
                          </a:solidFill>
                          <a:latin typeface="微软雅黑" panose="020B0503020204020204" pitchFamily="34" charset="-122"/>
                          <a:ea typeface="微软雅黑" panose="020B0503020204020204" pitchFamily="34" charset="-122"/>
                        </a:rPr>
                        <a:t>-19</a:t>
                      </a:r>
                      <a:r>
                        <a:rPr lang="zh-CN" altLang="en-US" sz="2400" b="0" dirty="0">
                          <a:solidFill>
                            <a:schemeClr val="tx1"/>
                          </a:solidFill>
                          <a:latin typeface="微软雅黑" panose="020B0503020204020204" pitchFamily="34" charset="-122"/>
                          <a:ea typeface="微软雅黑" panose="020B0503020204020204" pitchFamily="34" charset="-122"/>
                        </a:rPr>
                        <a:t>世纪中期</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微软雅黑" panose="020B0503020204020204" pitchFamily="34" charset="-122"/>
                          <a:ea typeface="微软雅黑" panose="020B0503020204020204" pitchFamily="34" charset="-122"/>
                        </a:rPr>
                        <a:t>19</a:t>
                      </a:r>
                      <a:r>
                        <a:rPr lang="zh-CN" altLang="en-US" sz="2400" b="0" dirty="0">
                          <a:solidFill>
                            <a:schemeClr val="tx1"/>
                          </a:solidFill>
                          <a:latin typeface="微软雅黑" panose="020B0503020204020204" pitchFamily="34" charset="-122"/>
                          <a:ea typeface="微软雅黑" panose="020B0503020204020204" pitchFamily="34" charset="-122"/>
                        </a:rPr>
                        <a:t>世中后期</a:t>
                      </a:r>
                      <a:r>
                        <a:rPr lang="en-US" altLang="zh-CN" sz="2400" b="0" dirty="0">
                          <a:solidFill>
                            <a:schemeClr val="tx1"/>
                          </a:solidFill>
                          <a:latin typeface="微软雅黑" panose="020B0503020204020204" pitchFamily="34" charset="-122"/>
                          <a:ea typeface="微软雅黑" panose="020B0503020204020204" pitchFamily="34" charset="-122"/>
                        </a:rPr>
                        <a:t>-20</a:t>
                      </a:r>
                      <a:r>
                        <a:rPr lang="zh-CN" altLang="en-US" sz="2400" b="0" dirty="0">
                          <a:solidFill>
                            <a:schemeClr val="tx1"/>
                          </a:solidFill>
                          <a:latin typeface="微软雅黑" panose="020B0503020204020204" pitchFamily="34" charset="-122"/>
                          <a:ea typeface="微软雅黑" panose="020B0503020204020204" pitchFamily="34" charset="-122"/>
                        </a:rPr>
                        <a:t>世纪初</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208375477"/>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持续时间</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微软雅黑" panose="020B0503020204020204" pitchFamily="34" charset="-122"/>
                          <a:ea typeface="微软雅黑" panose="020B0503020204020204" pitchFamily="34" charset="-122"/>
                        </a:rPr>
                        <a:t>100</a:t>
                      </a:r>
                      <a:r>
                        <a:rPr lang="zh-CN" altLang="en-US" sz="2400" b="0" dirty="0">
                          <a:solidFill>
                            <a:schemeClr val="tx1"/>
                          </a:solidFill>
                          <a:latin typeface="微软雅黑" panose="020B0503020204020204" pitchFamily="34" charset="-122"/>
                          <a:ea typeface="微软雅黑" panose="020B0503020204020204" pitchFamily="34" charset="-122"/>
                        </a:rPr>
                        <a:t>多年</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微软雅黑" panose="020B0503020204020204" pitchFamily="34" charset="-122"/>
                          <a:ea typeface="微软雅黑" panose="020B0503020204020204" pitchFamily="34" charset="-122"/>
                        </a:rPr>
                        <a:t>30</a:t>
                      </a:r>
                      <a:r>
                        <a:rPr lang="zh-CN" altLang="en-US" sz="2400" b="0" dirty="0">
                          <a:solidFill>
                            <a:schemeClr val="tx1"/>
                          </a:solidFill>
                          <a:latin typeface="微软雅黑" panose="020B0503020204020204" pitchFamily="34" charset="-122"/>
                          <a:ea typeface="微软雅黑" panose="020B0503020204020204" pitchFamily="34" charset="-122"/>
                        </a:rPr>
                        <a:t>多年</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1075094820"/>
                  </a:ext>
                </a:extLst>
              </a:tr>
              <a:tr h="496119">
                <a:tc>
                  <a:txBody>
                    <a:bodyPr/>
                    <a:lstStyle/>
                    <a:p>
                      <a:pPr algn="ctr"/>
                      <a:r>
                        <a:rPr lang="zh-CN" altLang="en-US" sz="2400" b="1" dirty="0">
                          <a:latin typeface="+mn-ea"/>
                          <a:ea typeface="+mn-ea"/>
                        </a:rPr>
                        <a:t>时代特点</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indent="288000" algn="ctr"/>
                      <a:r>
                        <a:rPr lang="zh-CN" altLang="en-US" sz="2400" b="0" dirty="0">
                          <a:latin typeface="+mn-ea"/>
                          <a:ea typeface="+mn-ea"/>
                        </a:rPr>
                        <a:t>蒸汽时代</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电气时代</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1332468209"/>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动力机</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蒸汽机</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电动机、内燃机</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37207683"/>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能源</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煤炭</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电、石油</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1217604899"/>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产业类型</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轻工业</a:t>
                      </a:r>
                      <a:r>
                        <a:rPr lang="zh-CN" altLang="en-US" sz="2400" b="0" dirty="0">
                          <a:solidFill>
                            <a:schemeClr val="tx1"/>
                          </a:solidFill>
                          <a:latin typeface="+mn-ea"/>
                          <a:ea typeface="+mn-ea"/>
                        </a:rPr>
                        <a:t>为主</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重工业</a:t>
                      </a:r>
                      <a:r>
                        <a:rPr lang="zh-CN" altLang="en-US" sz="2400" b="0" dirty="0">
                          <a:solidFill>
                            <a:schemeClr val="tx1"/>
                          </a:solidFill>
                          <a:latin typeface="+mn-ea"/>
                          <a:ea typeface="+mn-ea"/>
                        </a:rPr>
                        <a:t>为主</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797158397"/>
                  </a:ext>
                </a:extLst>
              </a:tr>
              <a:tr h="893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工业部门</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棉纺织业、交通运输业、</a:t>
                      </a:r>
                      <a:endParaRPr lang="en-US" altLang="zh-CN" sz="2400" b="0" dirty="0">
                        <a:solidFill>
                          <a:schemeClr val="tx1"/>
                        </a:solidFill>
                        <a:latin typeface="微软雅黑" panose="020B0503020204020204" pitchFamily="34" charset="-122"/>
                        <a:ea typeface="微软雅黑" panose="020B0503020204020204" pitchFamily="34" charset="-122"/>
                      </a:endParaRPr>
                    </a:p>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机器制造业等</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石油化工业等新兴产业兴起、</a:t>
                      </a:r>
                      <a:endParaRPr lang="en-US" altLang="zh-CN" sz="2400" b="0" dirty="0">
                        <a:solidFill>
                          <a:schemeClr val="tx1"/>
                        </a:solidFill>
                        <a:latin typeface="微软雅黑" panose="020B0503020204020204" pitchFamily="34" charset="-122"/>
                        <a:ea typeface="微软雅黑" panose="020B0503020204020204" pitchFamily="34" charset="-122"/>
                      </a:endParaRPr>
                    </a:p>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latin typeface="微软雅黑" panose="020B0503020204020204" pitchFamily="34" charset="-122"/>
                          <a:ea typeface="微软雅黑" panose="020B0503020204020204" pitchFamily="34" charset="-122"/>
                        </a:rPr>
                        <a:t>钢铁工业等旧生产部门改造</a:t>
                      </a:r>
                      <a:endParaRPr lang="zh-CN" altLang="en-US" sz="24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1879990276"/>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交通工具</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火车、汽船</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汽车、飞机</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1051479021"/>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生产组织</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大工厂制</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垄断组织</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470755932"/>
                  </a:ext>
                </a:extLst>
              </a:tr>
              <a:tr h="4961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微软雅黑" panose="020B0503020204020204" pitchFamily="34" charset="-122"/>
                          <a:ea typeface="微软雅黑" panose="020B0503020204020204" pitchFamily="34" charset="-122"/>
                        </a:rPr>
                        <a:t>经济输出</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以商品输出为主</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28800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微软雅黑" panose="020B0503020204020204" pitchFamily="34" charset="-122"/>
                          <a:ea typeface="微软雅黑" panose="020B0503020204020204" pitchFamily="34" charset="-122"/>
                        </a:rPr>
                        <a:t>以资本输出为主</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2712249429"/>
                  </a:ext>
                </a:extLst>
              </a:tr>
            </a:tbl>
          </a:graphicData>
        </a:graphic>
      </p:graphicFrame>
      <p:sp>
        <p:nvSpPr>
          <p:cNvPr id="2" name="矩形 1">
            <a:extLst>
              <a:ext uri="{FF2B5EF4-FFF2-40B4-BE49-F238E27FC236}">
                <a16:creationId xmlns:a16="http://schemas.microsoft.com/office/drawing/2014/main" id="{BE043AE4-1AC7-492A-A2BA-1C5D25DB5778}"/>
              </a:ext>
            </a:extLst>
          </p:cNvPr>
          <p:cNvSpPr/>
          <p:nvPr/>
        </p:nvSpPr>
        <p:spPr>
          <a:xfrm>
            <a:off x="2733261" y="1411357"/>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2B5FEF6-1E82-45EB-BC6D-E2E4E50BDEEA}"/>
              </a:ext>
            </a:extLst>
          </p:cNvPr>
          <p:cNvSpPr/>
          <p:nvPr/>
        </p:nvSpPr>
        <p:spPr>
          <a:xfrm>
            <a:off x="7485821" y="1411357"/>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8DDEA26-881A-4BED-870F-AB574CA9DA18}"/>
              </a:ext>
            </a:extLst>
          </p:cNvPr>
          <p:cNvSpPr/>
          <p:nvPr/>
        </p:nvSpPr>
        <p:spPr>
          <a:xfrm>
            <a:off x="2733261" y="1909891"/>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83E4EC-C407-413E-BA10-AA9549D29E91}"/>
              </a:ext>
            </a:extLst>
          </p:cNvPr>
          <p:cNvSpPr/>
          <p:nvPr/>
        </p:nvSpPr>
        <p:spPr>
          <a:xfrm>
            <a:off x="7485820" y="1909891"/>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636BD5E-B5B6-4FAC-9682-636F289CAB7C}"/>
              </a:ext>
            </a:extLst>
          </p:cNvPr>
          <p:cNvSpPr/>
          <p:nvPr/>
        </p:nvSpPr>
        <p:spPr>
          <a:xfrm>
            <a:off x="2733260" y="2419942"/>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114D66-D2A4-421D-B2A7-B01F4B1A4EC4}"/>
              </a:ext>
            </a:extLst>
          </p:cNvPr>
          <p:cNvSpPr/>
          <p:nvPr/>
        </p:nvSpPr>
        <p:spPr>
          <a:xfrm>
            <a:off x="7485820" y="2377087"/>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4DC7512-F311-4862-9CB4-FFAA10094D57}"/>
              </a:ext>
            </a:extLst>
          </p:cNvPr>
          <p:cNvSpPr/>
          <p:nvPr/>
        </p:nvSpPr>
        <p:spPr>
          <a:xfrm>
            <a:off x="2733260" y="2910172"/>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FD863EB-478D-433A-BF91-2C211FBDA802}"/>
              </a:ext>
            </a:extLst>
          </p:cNvPr>
          <p:cNvSpPr/>
          <p:nvPr/>
        </p:nvSpPr>
        <p:spPr>
          <a:xfrm>
            <a:off x="7485819" y="2895556"/>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F8D234B-A15D-40F1-82A4-E283BF1ECFB1}"/>
              </a:ext>
            </a:extLst>
          </p:cNvPr>
          <p:cNvSpPr/>
          <p:nvPr/>
        </p:nvSpPr>
        <p:spPr>
          <a:xfrm>
            <a:off x="2733260" y="3400402"/>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9C338B-4989-4B8B-AEE9-4DA5F8737E85}"/>
              </a:ext>
            </a:extLst>
          </p:cNvPr>
          <p:cNvSpPr/>
          <p:nvPr/>
        </p:nvSpPr>
        <p:spPr>
          <a:xfrm>
            <a:off x="7485819" y="3381006"/>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04E1355-959B-4F90-BBA2-1073512CA215}"/>
              </a:ext>
            </a:extLst>
          </p:cNvPr>
          <p:cNvSpPr/>
          <p:nvPr/>
        </p:nvSpPr>
        <p:spPr>
          <a:xfrm>
            <a:off x="2733259" y="3885354"/>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CD16980-0D8F-40D3-87E7-B46073AFDAB9}"/>
              </a:ext>
            </a:extLst>
          </p:cNvPr>
          <p:cNvSpPr/>
          <p:nvPr/>
        </p:nvSpPr>
        <p:spPr>
          <a:xfrm>
            <a:off x="7485819" y="3885354"/>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2E49E65-A33C-4CF1-A28F-62F9D6C82DB9}"/>
              </a:ext>
            </a:extLst>
          </p:cNvPr>
          <p:cNvSpPr/>
          <p:nvPr/>
        </p:nvSpPr>
        <p:spPr>
          <a:xfrm>
            <a:off x="2733259" y="4423643"/>
            <a:ext cx="3945835" cy="68506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22B052-0FDA-4B3A-AE05-5D6BF8B595C0}"/>
              </a:ext>
            </a:extLst>
          </p:cNvPr>
          <p:cNvSpPr/>
          <p:nvPr/>
        </p:nvSpPr>
        <p:spPr>
          <a:xfrm>
            <a:off x="7485819" y="4448490"/>
            <a:ext cx="3945835" cy="685068"/>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D246939-4675-4EAE-8540-0283A33B38C1}"/>
              </a:ext>
            </a:extLst>
          </p:cNvPr>
          <p:cNvSpPr/>
          <p:nvPr/>
        </p:nvSpPr>
        <p:spPr>
          <a:xfrm>
            <a:off x="2733259" y="5259375"/>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4805EBF-245A-4CE0-8388-7E14F3C0D9AB}"/>
              </a:ext>
            </a:extLst>
          </p:cNvPr>
          <p:cNvSpPr/>
          <p:nvPr/>
        </p:nvSpPr>
        <p:spPr>
          <a:xfrm>
            <a:off x="7485818" y="5279186"/>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56122E2-0451-4DF8-84BD-282255253C39}"/>
              </a:ext>
            </a:extLst>
          </p:cNvPr>
          <p:cNvSpPr/>
          <p:nvPr/>
        </p:nvSpPr>
        <p:spPr>
          <a:xfrm>
            <a:off x="2733259" y="5789300"/>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E9D6146-2440-44C9-8228-78DBE903022C}"/>
              </a:ext>
            </a:extLst>
          </p:cNvPr>
          <p:cNvSpPr/>
          <p:nvPr/>
        </p:nvSpPr>
        <p:spPr>
          <a:xfrm>
            <a:off x="7485818" y="5777720"/>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9F15675-FACD-4D54-86AF-E37DF3228C07}"/>
              </a:ext>
            </a:extLst>
          </p:cNvPr>
          <p:cNvSpPr/>
          <p:nvPr/>
        </p:nvSpPr>
        <p:spPr>
          <a:xfrm>
            <a:off x="2733259" y="6261344"/>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F11AA27-3B25-47FB-9485-6E6B8CECA67E}"/>
              </a:ext>
            </a:extLst>
          </p:cNvPr>
          <p:cNvSpPr/>
          <p:nvPr/>
        </p:nvSpPr>
        <p:spPr>
          <a:xfrm>
            <a:off x="7485818" y="6244916"/>
            <a:ext cx="3945835" cy="38762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8046444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0" nodeType="clickEffect">
                                  <p:stCondLst>
                                    <p:cond delay="0"/>
                                  </p:stCondLst>
                                  <p:childTnLst>
                                    <p:animEffect transition="out" filter="randombar(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0" nodeType="clickEffect">
                                  <p:stCondLst>
                                    <p:cond delay="0"/>
                                  </p:stCondLst>
                                  <p:childTnLst>
                                    <p:animEffect transition="out" filter="randombar(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0" nodeType="clickEffect">
                                  <p:stCondLst>
                                    <p:cond delay="0"/>
                                  </p:stCondLst>
                                  <p:childTnLst>
                                    <p:animEffect transition="out" filter="randombar(horizontal)">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0" nodeType="clickEffect">
                                  <p:stCondLst>
                                    <p:cond delay="0"/>
                                  </p:stCondLst>
                                  <p:childTnLst>
                                    <p:animEffect transition="out" filter="randombar(horizontal)">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xit" presetSubtype="10" fill="hold" grpId="0" nodeType="clickEffect">
                                  <p:stCondLst>
                                    <p:cond delay="0"/>
                                  </p:stCondLst>
                                  <p:childTnLst>
                                    <p:animEffect transition="out" filter="randombar(horizontal)">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4" presetClass="exit" presetSubtype="10" fill="hold" grpId="0" nodeType="clickEffect">
                                  <p:stCondLst>
                                    <p:cond delay="0"/>
                                  </p:stCondLst>
                                  <p:childTnLst>
                                    <p:animEffect transition="out" filter="randombar(horizontal)">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0" nodeType="clickEffect">
                                  <p:stCondLst>
                                    <p:cond delay="0"/>
                                  </p:stCondLst>
                                  <p:childTnLst>
                                    <p:animEffect transition="out" filter="randombar(horizont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4" presetClass="exit" presetSubtype="10" fill="hold" grpId="0" nodeType="clickEffect">
                                  <p:stCondLst>
                                    <p:cond delay="0"/>
                                  </p:stCondLst>
                                  <p:childTnLst>
                                    <p:animEffect transition="out" filter="randombar(horizontal)">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4" presetClass="exit" presetSubtype="10" fill="hold" grpId="0" nodeType="clickEffect">
                                  <p:stCondLst>
                                    <p:cond delay="0"/>
                                  </p:stCondLst>
                                  <p:childTnLst>
                                    <p:animEffect transition="out" filter="randombar(horizontal)">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4" presetClass="exit" presetSubtype="10" fill="hold" grpId="0" nodeType="clickEffect">
                                  <p:stCondLst>
                                    <p:cond delay="0"/>
                                  </p:stCondLst>
                                  <p:childTnLst>
                                    <p:animEffect transition="out" filter="randombar(horizontal)">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grpId="0" nodeType="clickEffect">
                                  <p:stCondLst>
                                    <p:cond delay="0"/>
                                  </p:stCondLst>
                                  <p:childTnLst>
                                    <p:animEffect transition="out" filter="randombar(horizontal)">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4" presetClass="exit" presetSubtype="10" fill="hold" grpId="0" nodeType="clickEffect">
                                  <p:stCondLst>
                                    <p:cond delay="0"/>
                                  </p:stCondLst>
                                  <p:childTnLst>
                                    <p:animEffect transition="out" filter="randombar(horizontal)">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0" nodeType="clickEffect">
                                  <p:stCondLst>
                                    <p:cond delay="0"/>
                                  </p:stCondLst>
                                  <p:childTnLst>
                                    <p:animEffect transition="out" filter="randombar(horizontal)">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4" presetClass="exit" presetSubtype="10" fill="hold" grpId="0" nodeType="clickEffect">
                                  <p:stCondLst>
                                    <p:cond delay="0"/>
                                  </p:stCondLst>
                                  <p:childTnLst>
                                    <p:animEffect transition="out" filter="randombar(horizontal)">
                                      <p:cBhvr>
                                        <p:cTn id="101" dur="500"/>
                                        <p:tgtEl>
                                          <p:spTgt spid="25"/>
                                        </p:tgtEl>
                                      </p:cBhvr>
                                    </p:animEffect>
                                    <p:set>
                                      <p:cBhvr>
                                        <p:cTn id="10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rot="16200000">
            <a:off x="7342218" y="1350019"/>
            <a:ext cx="3957145" cy="3957145"/>
          </a:xfrm>
          <a:prstGeom prst="rect">
            <a:avLst/>
          </a:prstGeom>
          <a:noFill/>
          <a:ln w="152400">
            <a:gradFill flip="none" rotWithShape="1">
              <a:gsLst>
                <a:gs pos="0">
                  <a:srgbClr val="FFC000"/>
                </a:gs>
                <a:gs pos="100000">
                  <a:srgbClr val="F34B2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1600">
              <a:gradFill>
                <a:gsLst>
                  <a:gs pos="0">
                    <a:srgbClr val="FFC000"/>
                  </a:gs>
                  <a:gs pos="100000">
                    <a:srgbClr val="F34B2D"/>
                  </a:gs>
                </a:gsLst>
                <a:lin ang="2700000" scaled="1"/>
              </a:gradFill>
              <a:latin typeface="Agency FB" panose="020B0503020202020204" pitchFamily="34" charset="0"/>
            </a:endParaRPr>
          </a:p>
        </p:txBody>
      </p:sp>
      <p:sp>
        <p:nvSpPr>
          <p:cNvPr id="3" name="TextBox 6"/>
          <p:cNvSpPr txBox="1"/>
          <p:nvPr/>
        </p:nvSpPr>
        <p:spPr>
          <a:xfrm>
            <a:off x="7342220" y="4319810"/>
            <a:ext cx="3957144" cy="646331"/>
          </a:xfrm>
          <a:prstGeom prst="rect">
            <a:avLst/>
          </a:prstGeom>
          <a:noFill/>
        </p:spPr>
        <p:txBody>
          <a:bodyPr wrap="square" rtlCol="0">
            <a:spAutoFit/>
          </a:bodyPr>
          <a:lstStyle/>
          <a:p>
            <a:pPr algn="ctr"/>
            <a:r>
              <a:rPr lang="zh-CN" altLang="en-US" sz="3600" b="1" spc="300" dirty="0">
                <a:gradFill>
                  <a:gsLst>
                    <a:gs pos="0">
                      <a:srgbClr val="FFC000"/>
                    </a:gs>
                    <a:gs pos="100000">
                      <a:srgbClr val="F34B2D"/>
                    </a:gs>
                  </a:gsLst>
                  <a:lin ang="2700000" scaled="1"/>
                </a:gradFill>
                <a:latin typeface="+mn-ea"/>
                <a:cs typeface="Oswald" charset="0"/>
              </a:rPr>
              <a:t>工业革命的影响</a:t>
            </a:r>
            <a:endParaRPr lang="en-US" sz="3600" b="1" spc="300" dirty="0">
              <a:gradFill>
                <a:gsLst>
                  <a:gs pos="0">
                    <a:srgbClr val="FFC000"/>
                  </a:gs>
                  <a:gs pos="100000">
                    <a:srgbClr val="F34B2D"/>
                  </a:gs>
                </a:gsLst>
                <a:lin ang="2700000" scaled="1"/>
              </a:gradFill>
              <a:latin typeface="+mn-ea"/>
              <a:cs typeface="Oswald" charset="0"/>
            </a:endParaRPr>
          </a:p>
        </p:txBody>
      </p:sp>
      <p:sp>
        <p:nvSpPr>
          <p:cNvPr id="4" name="TextBox 7"/>
          <p:cNvSpPr txBox="1"/>
          <p:nvPr/>
        </p:nvSpPr>
        <p:spPr>
          <a:xfrm>
            <a:off x="7617230" y="1655129"/>
            <a:ext cx="3407120" cy="523220"/>
          </a:xfrm>
          <a:prstGeom prst="rect">
            <a:avLst/>
          </a:prstGeom>
          <a:noFill/>
        </p:spPr>
        <p:txBody>
          <a:bodyPr wrap="square" rtlCol="0">
            <a:spAutoFit/>
          </a:bodyPr>
          <a:lstStyle/>
          <a:p>
            <a:pPr algn="ctr"/>
            <a:r>
              <a:rPr lang="en-US" sz="1400" spc="600" dirty="0">
                <a:gradFill>
                  <a:gsLst>
                    <a:gs pos="0">
                      <a:srgbClr val="FFC000"/>
                    </a:gs>
                    <a:gs pos="100000">
                      <a:srgbClr val="F34B2D"/>
                    </a:gs>
                  </a:gsLst>
                  <a:lin ang="2700000" scaled="1"/>
                </a:gradFill>
                <a:latin typeface="Agency FB" panose="020B0503020202020204" pitchFamily="34" charset="0"/>
                <a:ea typeface="Oswald" charset="0"/>
                <a:cs typeface="Oswald" charset="0"/>
              </a:rPr>
              <a:t>Industrial </a:t>
            </a:r>
            <a:r>
              <a:rPr lang="en-US" altLang="zh-CN" sz="1400" spc="600" dirty="0">
                <a:gradFill>
                  <a:gsLst>
                    <a:gs pos="0">
                      <a:srgbClr val="FFC000"/>
                    </a:gs>
                    <a:gs pos="100000">
                      <a:srgbClr val="F34B2D"/>
                    </a:gs>
                  </a:gsLst>
                  <a:lin ang="2700000" scaled="1"/>
                </a:gradFill>
                <a:latin typeface="Agency FB" panose="020B0503020202020204" pitchFamily="34" charset="0"/>
                <a:ea typeface="Oswald" charset="0"/>
                <a:cs typeface="Oswald" charset="0"/>
              </a:rPr>
              <a:t>influence</a:t>
            </a:r>
            <a:r>
              <a:rPr lang="en-US" sz="1400" spc="600" dirty="0">
                <a:gradFill>
                  <a:gsLst>
                    <a:gs pos="0">
                      <a:srgbClr val="FFC000"/>
                    </a:gs>
                    <a:gs pos="100000">
                      <a:srgbClr val="F34B2D"/>
                    </a:gs>
                  </a:gsLst>
                  <a:lin ang="2700000" scaled="1"/>
                </a:gradFill>
                <a:latin typeface="Agency FB" panose="020B0503020202020204" pitchFamily="34" charset="0"/>
                <a:ea typeface="Oswald" charset="0"/>
                <a:cs typeface="Oswald" charset="0"/>
              </a:rPr>
              <a:t> of revolution</a:t>
            </a:r>
          </a:p>
        </p:txBody>
      </p:sp>
      <p:pic>
        <p:nvPicPr>
          <p:cNvPr id="6" name="图片 5">
            <a:extLst>
              <a:ext uri="{FF2B5EF4-FFF2-40B4-BE49-F238E27FC236}">
                <a16:creationId xmlns:a16="http://schemas.microsoft.com/office/drawing/2014/main" id="{60B84580-76E5-4307-AB33-C75F1B72B8F0}"/>
              </a:ext>
            </a:extLst>
          </p:cNvPr>
          <p:cNvPicPr>
            <a:picLocks noChangeAspect="1"/>
          </p:cNvPicPr>
          <p:nvPr/>
        </p:nvPicPr>
        <p:blipFill>
          <a:blip r:embed="rId2"/>
          <a:stretch>
            <a:fillRect/>
          </a:stretch>
        </p:blipFill>
        <p:spPr>
          <a:xfrm>
            <a:off x="8261041" y="2273218"/>
            <a:ext cx="2095534" cy="1951723"/>
          </a:xfrm>
          <a:prstGeom prst="rect">
            <a:avLst/>
          </a:prstGeom>
        </p:spPr>
      </p:pic>
    </p:spTree>
    <p:extLst>
      <p:ext uri="{BB962C8B-B14F-4D97-AF65-F5344CB8AC3E}">
        <p14:creationId xmlns:p14="http://schemas.microsoft.com/office/powerpoint/2010/main" val="353556127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a:t>
            </a:r>
            <a:r>
              <a:rPr lang="zh-CN" altLang="en-US" sz="3200" b="1" dirty="0">
                <a:solidFill>
                  <a:srgbClr val="FFFF00"/>
                </a:solidFill>
                <a:effectLst>
                  <a:outerShdw blurRad="38100" dist="38100" dir="2700000" algn="tl">
                    <a:srgbClr val="000000">
                      <a:alpha val="43137"/>
                    </a:srgbClr>
                  </a:outerShdw>
                </a:effectLst>
                <a:latin typeface="+mj-ea"/>
                <a:ea typeface="+mj-ea"/>
              </a:rPr>
              <a:t>生产力</a:t>
            </a:r>
            <a:r>
              <a:rPr lang="zh-CN" altLang="en-US" sz="3200" b="1" dirty="0">
                <a:solidFill>
                  <a:schemeClr val="bg1"/>
                </a:solidFill>
                <a:effectLst>
                  <a:outerShdw blurRad="38100" dist="38100" dir="2700000" algn="tl">
                    <a:srgbClr val="000000">
                      <a:alpha val="43137"/>
                    </a:srgbClr>
                  </a:outerShdw>
                </a:effectLst>
                <a:latin typeface="+mj-ea"/>
                <a:ea typeface="+mj-ea"/>
              </a:rPr>
              <a:t>和</a:t>
            </a:r>
            <a:r>
              <a:rPr lang="zh-CN" altLang="en-US" sz="3200" b="1" dirty="0">
                <a:solidFill>
                  <a:srgbClr val="FFFF00"/>
                </a:solidFill>
                <a:effectLst>
                  <a:outerShdw blurRad="38100" dist="38100" dir="2700000" algn="tl">
                    <a:srgbClr val="000000">
                      <a:alpha val="43137"/>
                    </a:srgbClr>
                  </a:outerShdw>
                </a:effectLst>
                <a:latin typeface="+mj-ea"/>
                <a:ea typeface="+mj-ea"/>
              </a:rPr>
              <a:t>生产关系</a:t>
            </a:r>
          </a:p>
        </p:txBody>
      </p:sp>
      <p:sp>
        <p:nvSpPr>
          <p:cNvPr id="17" name="文本框 16">
            <a:extLst>
              <a:ext uri="{FF2B5EF4-FFF2-40B4-BE49-F238E27FC236}">
                <a16:creationId xmlns:a16="http://schemas.microsoft.com/office/drawing/2014/main" id="{114DB8A8-2936-48BA-8A9F-EC1A8B0BF67D}"/>
              </a:ext>
            </a:extLst>
          </p:cNvPr>
          <p:cNvSpPr txBox="1"/>
          <p:nvPr/>
        </p:nvSpPr>
        <p:spPr>
          <a:xfrm>
            <a:off x="143988" y="2537780"/>
            <a:ext cx="2235476" cy="461665"/>
          </a:xfrm>
          <a:prstGeom prst="rect">
            <a:avLst/>
          </a:prstGeom>
          <a:noFill/>
        </p:spPr>
        <p:txBody>
          <a:bodyPr wrap="square">
            <a:spAutoFit/>
          </a:bodyPr>
          <a:lstStyle/>
          <a:p>
            <a:r>
              <a:rPr lang="en-US" altLang="zh-CN" sz="2400" b="1" dirty="0">
                <a:solidFill>
                  <a:schemeClr val="tx1"/>
                </a:solidFill>
                <a:latin typeface="+mn-ea"/>
                <a:ea typeface="+mn-ea"/>
              </a:rPr>
              <a:t>18</a:t>
            </a:r>
            <a:r>
              <a:rPr lang="zh-CN" altLang="en-US" sz="2400" b="1" dirty="0">
                <a:solidFill>
                  <a:schemeClr val="tx1"/>
                </a:solidFill>
                <a:latin typeface="+mn-ea"/>
                <a:ea typeface="+mn-ea"/>
              </a:rPr>
              <a:t>世纪</a:t>
            </a:r>
            <a:r>
              <a:rPr lang="en-US" altLang="zh-CN" sz="2400" b="1" dirty="0">
                <a:solidFill>
                  <a:schemeClr val="tx1"/>
                </a:solidFill>
                <a:latin typeface="+mn-ea"/>
                <a:ea typeface="+mn-ea"/>
              </a:rPr>
              <a:t>60</a:t>
            </a:r>
            <a:r>
              <a:rPr lang="zh-CN" altLang="en-US" sz="2400" b="1" dirty="0">
                <a:solidFill>
                  <a:schemeClr val="tx1"/>
                </a:solidFill>
                <a:latin typeface="+mn-ea"/>
                <a:ea typeface="+mn-ea"/>
              </a:rPr>
              <a:t>年代</a:t>
            </a:r>
            <a:endParaRPr lang="zh-CN" altLang="en-US" sz="2400" b="1" dirty="0"/>
          </a:p>
        </p:txBody>
      </p:sp>
      <p:sp>
        <p:nvSpPr>
          <p:cNvPr id="19" name="文本框 18">
            <a:extLst>
              <a:ext uri="{FF2B5EF4-FFF2-40B4-BE49-F238E27FC236}">
                <a16:creationId xmlns:a16="http://schemas.microsoft.com/office/drawing/2014/main" id="{DCF461A5-15E8-4A58-A768-1189DDDA41A9}"/>
              </a:ext>
            </a:extLst>
          </p:cNvPr>
          <p:cNvSpPr txBox="1"/>
          <p:nvPr/>
        </p:nvSpPr>
        <p:spPr>
          <a:xfrm>
            <a:off x="4847723" y="2544418"/>
            <a:ext cx="1879739" cy="461665"/>
          </a:xfrm>
          <a:prstGeom prst="rect">
            <a:avLst/>
          </a:prstGeom>
          <a:noFill/>
        </p:spPr>
        <p:txBody>
          <a:bodyPr wrap="square">
            <a:spAutoFit/>
          </a:bodyPr>
          <a:lstStyle/>
          <a:p>
            <a:pPr algn="ctr"/>
            <a:r>
              <a:rPr lang="en-US" altLang="zh-CN" sz="2400" b="1" dirty="0">
                <a:solidFill>
                  <a:schemeClr val="tx1"/>
                </a:solidFill>
                <a:latin typeface="+mn-ea"/>
                <a:ea typeface="+mn-ea"/>
              </a:rPr>
              <a:t>19</a:t>
            </a:r>
            <a:r>
              <a:rPr lang="zh-CN" altLang="en-US" sz="2400" b="1" dirty="0">
                <a:solidFill>
                  <a:schemeClr val="tx1"/>
                </a:solidFill>
                <a:latin typeface="+mn-ea"/>
                <a:ea typeface="+mn-ea"/>
              </a:rPr>
              <a:t>世纪中期</a:t>
            </a:r>
            <a:endParaRPr lang="zh-CN" altLang="en-US" sz="2400" b="1" dirty="0"/>
          </a:p>
        </p:txBody>
      </p:sp>
      <p:sp>
        <p:nvSpPr>
          <p:cNvPr id="21" name="文本框 20">
            <a:extLst>
              <a:ext uri="{FF2B5EF4-FFF2-40B4-BE49-F238E27FC236}">
                <a16:creationId xmlns:a16="http://schemas.microsoft.com/office/drawing/2014/main" id="{8A43E555-2A23-4EC0-947B-96A79DE95899}"/>
              </a:ext>
            </a:extLst>
          </p:cNvPr>
          <p:cNvSpPr txBox="1"/>
          <p:nvPr/>
        </p:nvSpPr>
        <p:spPr>
          <a:xfrm>
            <a:off x="6801956" y="2544418"/>
            <a:ext cx="2409823" cy="461665"/>
          </a:xfrm>
          <a:prstGeom prst="rect">
            <a:avLst/>
          </a:prstGeom>
          <a:noFill/>
        </p:spPr>
        <p:txBody>
          <a:bodyPr wrap="square">
            <a:spAutoFit/>
          </a:bodyPr>
          <a:lstStyle/>
          <a:p>
            <a:pPr algn="ctr"/>
            <a:r>
              <a:rPr lang="en-US" altLang="zh-CN" sz="2400" b="1" dirty="0">
                <a:solidFill>
                  <a:schemeClr val="tx1"/>
                </a:solidFill>
                <a:latin typeface="+mn-ea"/>
                <a:ea typeface="+mn-ea"/>
              </a:rPr>
              <a:t>19</a:t>
            </a:r>
            <a:r>
              <a:rPr lang="zh-CN" altLang="en-US" sz="2400" b="1" dirty="0">
                <a:solidFill>
                  <a:schemeClr val="tx1"/>
                </a:solidFill>
                <a:latin typeface="+mn-ea"/>
                <a:ea typeface="+mn-ea"/>
              </a:rPr>
              <a:t>世纪中后期</a:t>
            </a:r>
            <a:endParaRPr lang="zh-CN" altLang="en-US" sz="2400" b="1" dirty="0"/>
          </a:p>
        </p:txBody>
      </p:sp>
      <p:sp>
        <p:nvSpPr>
          <p:cNvPr id="22" name="文本框 21">
            <a:extLst>
              <a:ext uri="{FF2B5EF4-FFF2-40B4-BE49-F238E27FC236}">
                <a16:creationId xmlns:a16="http://schemas.microsoft.com/office/drawing/2014/main" id="{ABB6F315-7E7B-4280-BCA4-B163B3977624}"/>
              </a:ext>
            </a:extLst>
          </p:cNvPr>
          <p:cNvSpPr txBox="1"/>
          <p:nvPr/>
        </p:nvSpPr>
        <p:spPr>
          <a:xfrm>
            <a:off x="9602528" y="2551051"/>
            <a:ext cx="1579908" cy="461665"/>
          </a:xfrm>
          <a:prstGeom prst="rect">
            <a:avLst/>
          </a:prstGeom>
          <a:noFill/>
        </p:spPr>
        <p:txBody>
          <a:bodyPr wrap="square">
            <a:spAutoFit/>
          </a:bodyPr>
          <a:lstStyle/>
          <a:p>
            <a:pPr algn="ctr"/>
            <a:r>
              <a:rPr lang="en-US" altLang="zh-CN" sz="2400" b="1" dirty="0">
                <a:solidFill>
                  <a:schemeClr val="tx1"/>
                </a:solidFill>
                <a:latin typeface="+mn-ea"/>
                <a:ea typeface="+mn-ea"/>
              </a:rPr>
              <a:t>20</a:t>
            </a:r>
            <a:r>
              <a:rPr lang="zh-CN" altLang="en-US" sz="2400" b="1" dirty="0">
                <a:solidFill>
                  <a:schemeClr val="tx1"/>
                </a:solidFill>
                <a:latin typeface="+mn-ea"/>
                <a:ea typeface="+mn-ea"/>
              </a:rPr>
              <a:t>世纪初</a:t>
            </a:r>
            <a:endParaRPr lang="zh-CN" altLang="en-US" sz="2400" b="1" dirty="0"/>
          </a:p>
        </p:txBody>
      </p:sp>
      <p:cxnSp>
        <p:nvCxnSpPr>
          <p:cNvPr id="3" name="直接箭头连接符 2">
            <a:extLst>
              <a:ext uri="{FF2B5EF4-FFF2-40B4-BE49-F238E27FC236}">
                <a16:creationId xmlns:a16="http://schemas.microsoft.com/office/drawing/2014/main" id="{A7C6D282-75DD-4C31-820C-119350F9DCE7}"/>
              </a:ext>
            </a:extLst>
          </p:cNvPr>
          <p:cNvCxnSpPr/>
          <p:nvPr/>
        </p:nvCxnSpPr>
        <p:spPr>
          <a:xfrm>
            <a:off x="561560" y="2545324"/>
            <a:ext cx="10664687" cy="0"/>
          </a:xfrm>
          <a:prstGeom prst="straightConnector1">
            <a:avLst/>
          </a:prstGeom>
          <a:ln w="3810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A2E94E8-B796-49C4-8E0D-0B9043B8630D}"/>
              </a:ext>
            </a:extLst>
          </p:cNvPr>
          <p:cNvCxnSpPr>
            <a:cxnSpLocks/>
          </p:cNvCxnSpPr>
          <p:nvPr/>
        </p:nvCxnSpPr>
        <p:spPr>
          <a:xfrm>
            <a:off x="5862086" y="2305879"/>
            <a:ext cx="0" cy="218957"/>
          </a:xfrm>
          <a:prstGeom prst="line">
            <a:avLst/>
          </a:prstGeom>
          <a:ln w="28575">
            <a:solidFill>
              <a:srgbClr val="5D33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83E372D-0624-4CA2-929A-081668D11D16}"/>
              </a:ext>
            </a:extLst>
          </p:cNvPr>
          <p:cNvCxnSpPr>
            <a:cxnSpLocks/>
          </p:cNvCxnSpPr>
          <p:nvPr/>
        </p:nvCxnSpPr>
        <p:spPr>
          <a:xfrm>
            <a:off x="10396298" y="2310702"/>
            <a:ext cx="0" cy="218957"/>
          </a:xfrm>
          <a:prstGeom prst="line">
            <a:avLst/>
          </a:prstGeom>
          <a:ln w="28575">
            <a:solidFill>
              <a:srgbClr val="5D33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4A6D620-3E3C-473C-9319-7B52009ED17F}"/>
              </a:ext>
            </a:extLst>
          </p:cNvPr>
          <p:cNvCxnSpPr>
            <a:cxnSpLocks/>
          </p:cNvCxnSpPr>
          <p:nvPr/>
        </p:nvCxnSpPr>
        <p:spPr>
          <a:xfrm>
            <a:off x="1469096" y="2305879"/>
            <a:ext cx="0" cy="238539"/>
          </a:xfrm>
          <a:prstGeom prst="line">
            <a:avLst/>
          </a:prstGeom>
          <a:ln w="28575">
            <a:solidFill>
              <a:srgbClr val="5D33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A7E9609-DE68-4B16-A19B-5C2951563613}"/>
              </a:ext>
            </a:extLst>
          </p:cNvPr>
          <p:cNvCxnSpPr>
            <a:cxnSpLocks/>
          </p:cNvCxnSpPr>
          <p:nvPr/>
        </p:nvCxnSpPr>
        <p:spPr>
          <a:xfrm>
            <a:off x="7538800" y="2318823"/>
            <a:ext cx="0" cy="218957"/>
          </a:xfrm>
          <a:prstGeom prst="line">
            <a:avLst/>
          </a:prstGeom>
          <a:ln w="28575">
            <a:solidFill>
              <a:srgbClr val="5D33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20E3D63-8D05-4BDC-8F51-085D80106CB9}"/>
              </a:ext>
            </a:extLst>
          </p:cNvPr>
          <p:cNvCxnSpPr>
            <a:cxnSpLocks/>
          </p:cNvCxnSpPr>
          <p:nvPr/>
        </p:nvCxnSpPr>
        <p:spPr>
          <a:xfrm>
            <a:off x="3393828" y="2303184"/>
            <a:ext cx="0" cy="218957"/>
          </a:xfrm>
          <a:prstGeom prst="line">
            <a:avLst/>
          </a:prstGeom>
          <a:ln w="28575">
            <a:solidFill>
              <a:srgbClr val="5D33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C55FBDF-3A2A-4B74-A3CE-FB83703E112B}"/>
              </a:ext>
            </a:extLst>
          </p:cNvPr>
          <p:cNvSpPr txBox="1"/>
          <p:nvPr/>
        </p:nvSpPr>
        <p:spPr>
          <a:xfrm>
            <a:off x="2438365" y="2532299"/>
            <a:ext cx="1879739" cy="461665"/>
          </a:xfrm>
          <a:prstGeom prst="rect">
            <a:avLst/>
          </a:prstGeom>
          <a:noFill/>
          <a:ln w="28575">
            <a:noFill/>
          </a:ln>
        </p:spPr>
        <p:txBody>
          <a:bodyPr wrap="square">
            <a:spAutoFit/>
          </a:bodyPr>
          <a:lstStyle/>
          <a:p>
            <a:pPr algn="ctr"/>
            <a:r>
              <a:rPr lang="en-US" altLang="zh-CN" sz="2400" b="1" dirty="0">
                <a:solidFill>
                  <a:schemeClr val="tx1"/>
                </a:solidFill>
                <a:latin typeface="+mn-ea"/>
                <a:ea typeface="+mn-ea"/>
              </a:rPr>
              <a:t>18</a:t>
            </a:r>
            <a:r>
              <a:rPr lang="zh-CN" altLang="en-US" sz="2400" b="1" dirty="0">
                <a:solidFill>
                  <a:schemeClr val="tx1"/>
                </a:solidFill>
                <a:latin typeface="+mn-ea"/>
                <a:ea typeface="+mn-ea"/>
              </a:rPr>
              <a:t>世纪后期</a:t>
            </a:r>
            <a:endParaRPr lang="zh-CN" altLang="en-US" sz="2400" b="1" dirty="0"/>
          </a:p>
        </p:txBody>
      </p:sp>
      <p:grpSp>
        <p:nvGrpSpPr>
          <p:cNvPr id="62" name="组合 61">
            <a:extLst>
              <a:ext uri="{FF2B5EF4-FFF2-40B4-BE49-F238E27FC236}">
                <a16:creationId xmlns:a16="http://schemas.microsoft.com/office/drawing/2014/main" id="{F8A4B083-3747-4BA0-B2C9-750E0AD54C46}"/>
              </a:ext>
            </a:extLst>
          </p:cNvPr>
          <p:cNvGrpSpPr/>
          <p:nvPr/>
        </p:nvGrpSpPr>
        <p:grpSpPr>
          <a:xfrm>
            <a:off x="1452547" y="1842426"/>
            <a:ext cx="4441357" cy="497774"/>
            <a:chOff x="1492303" y="1898965"/>
            <a:chExt cx="4441357" cy="789104"/>
          </a:xfrm>
        </p:grpSpPr>
        <p:cxnSp>
          <p:nvCxnSpPr>
            <p:cNvPr id="31" name="直接连接符 30">
              <a:extLst>
                <a:ext uri="{FF2B5EF4-FFF2-40B4-BE49-F238E27FC236}">
                  <a16:creationId xmlns:a16="http://schemas.microsoft.com/office/drawing/2014/main" id="{81B1632C-6698-4506-9CA3-B7ECC8D10ABD}"/>
                </a:ext>
              </a:extLst>
            </p:cNvPr>
            <p:cNvCxnSpPr>
              <a:cxnSpLocks/>
            </p:cNvCxnSpPr>
            <p:nvPr/>
          </p:nvCxnSpPr>
          <p:spPr>
            <a:xfrm flipH="1">
              <a:off x="1492303" y="1932211"/>
              <a:ext cx="11459" cy="755858"/>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0A431CF-1608-4884-8307-DA678210D5F7}"/>
                </a:ext>
              </a:extLst>
            </p:cNvPr>
            <p:cNvCxnSpPr>
              <a:cxnSpLocks/>
            </p:cNvCxnSpPr>
            <p:nvPr/>
          </p:nvCxnSpPr>
          <p:spPr>
            <a:xfrm flipH="1">
              <a:off x="5912022" y="1898965"/>
              <a:ext cx="11459" cy="755858"/>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F5598F0-3414-4DF0-8E57-FA92119543E4}"/>
                </a:ext>
              </a:extLst>
            </p:cNvPr>
            <p:cNvCxnSpPr>
              <a:cxnSpLocks/>
            </p:cNvCxnSpPr>
            <p:nvPr/>
          </p:nvCxnSpPr>
          <p:spPr>
            <a:xfrm flipV="1">
              <a:off x="1492303" y="1898965"/>
              <a:ext cx="4441357" cy="33246"/>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7AAF79CD-89C5-4A6B-AD79-B8C60D11BAF9}"/>
              </a:ext>
            </a:extLst>
          </p:cNvPr>
          <p:cNvSpPr txBox="1"/>
          <p:nvPr/>
        </p:nvSpPr>
        <p:spPr>
          <a:xfrm>
            <a:off x="3474581" y="2113210"/>
            <a:ext cx="2252550" cy="400110"/>
          </a:xfrm>
          <a:prstGeom prst="rect">
            <a:avLst/>
          </a:prstGeom>
          <a:noFill/>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扩展到欧陆、北美</a:t>
            </a:r>
          </a:p>
        </p:txBody>
      </p:sp>
      <p:grpSp>
        <p:nvGrpSpPr>
          <p:cNvPr id="47" name="组合 46">
            <a:extLst>
              <a:ext uri="{FF2B5EF4-FFF2-40B4-BE49-F238E27FC236}">
                <a16:creationId xmlns:a16="http://schemas.microsoft.com/office/drawing/2014/main" id="{80F4D228-5E2E-408B-BC16-AF57D7176B8F}"/>
              </a:ext>
            </a:extLst>
          </p:cNvPr>
          <p:cNvGrpSpPr/>
          <p:nvPr/>
        </p:nvGrpSpPr>
        <p:grpSpPr>
          <a:xfrm>
            <a:off x="7533712" y="1816796"/>
            <a:ext cx="2872766" cy="556649"/>
            <a:chOff x="6767408" y="1677086"/>
            <a:chExt cx="4441357" cy="789104"/>
          </a:xfrm>
        </p:grpSpPr>
        <p:cxnSp>
          <p:nvCxnSpPr>
            <p:cNvPr id="43" name="直接连接符 42">
              <a:extLst>
                <a:ext uri="{FF2B5EF4-FFF2-40B4-BE49-F238E27FC236}">
                  <a16:creationId xmlns:a16="http://schemas.microsoft.com/office/drawing/2014/main" id="{F5AFD21D-3418-44D2-ABDD-53E31ED565A0}"/>
                </a:ext>
              </a:extLst>
            </p:cNvPr>
            <p:cNvCxnSpPr>
              <a:cxnSpLocks/>
            </p:cNvCxnSpPr>
            <p:nvPr/>
          </p:nvCxnSpPr>
          <p:spPr>
            <a:xfrm flipH="1">
              <a:off x="6767408" y="1710332"/>
              <a:ext cx="11459" cy="755858"/>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3FD2F8A-FAA7-44D6-B7F5-E60ECFA2224F}"/>
                </a:ext>
              </a:extLst>
            </p:cNvPr>
            <p:cNvCxnSpPr>
              <a:cxnSpLocks/>
            </p:cNvCxnSpPr>
            <p:nvPr/>
          </p:nvCxnSpPr>
          <p:spPr>
            <a:xfrm flipH="1">
              <a:off x="11187127" y="1677086"/>
              <a:ext cx="11459" cy="755858"/>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8250B21-2D77-4C4F-85AC-8BEDE0547F08}"/>
                </a:ext>
              </a:extLst>
            </p:cNvPr>
            <p:cNvCxnSpPr>
              <a:cxnSpLocks/>
            </p:cNvCxnSpPr>
            <p:nvPr/>
          </p:nvCxnSpPr>
          <p:spPr>
            <a:xfrm flipV="1">
              <a:off x="6767408" y="1677086"/>
              <a:ext cx="4441357" cy="33246"/>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4BFA90DA-5DE1-4BDF-9DAB-8C8C20FB73A6}"/>
              </a:ext>
            </a:extLst>
          </p:cNvPr>
          <p:cNvSpPr/>
          <p:nvPr/>
        </p:nvSpPr>
        <p:spPr>
          <a:xfrm>
            <a:off x="7780987" y="1510479"/>
            <a:ext cx="2449597" cy="485037"/>
          </a:xfrm>
          <a:prstGeom prst="rect">
            <a:avLst/>
          </a:prstGeom>
          <a:solidFill>
            <a:srgbClr val="5D33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r>
              <a:rPr lang="zh-CN" altLang="en-US" sz="2400" dirty="0">
                <a:latin typeface="微软雅黑" panose="020B0503020204020204" pitchFamily="34" charset="-122"/>
                <a:ea typeface="微软雅黑" panose="020B0503020204020204" pitchFamily="34" charset="-122"/>
              </a:rPr>
              <a:t>第二次工业革命</a:t>
            </a:r>
          </a:p>
        </p:txBody>
      </p:sp>
      <p:grpSp>
        <p:nvGrpSpPr>
          <p:cNvPr id="59" name="组合 58">
            <a:extLst>
              <a:ext uri="{FF2B5EF4-FFF2-40B4-BE49-F238E27FC236}">
                <a16:creationId xmlns:a16="http://schemas.microsoft.com/office/drawing/2014/main" id="{3E65CE93-30BE-4398-B524-2415298F4845}"/>
              </a:ext>
            </a:extLst>
          </p:cNvPr>
          <p:cNvGrpSpPr/>
          <p:nvPr/>
        </p:nvGrpSpPr>
        <p:grpSpPr>
          <a:xfrm>
            <a:off x="4243599" y="1242148"/>
            <a:ext cx="4618555" cy="251847"/>
            <a:chOff x="3979206" y="911930"/>
            <a:chExt cx="4618555" cy="460758"/>
          </a:xfrm>
        </p:grpSpPr>
        <p:cxnSp>
          <p:nvCxnSpPr>
            <p:cNvPr id="56" name="直接连接符 55">
              <a:extLst>
                <a:ext uri="{FF2B5EF4-FFF2-40B4-BE49-F238E27FC236}">
                  <a16:creationId xmlns:a16="http://schemas.microsoft.com/office/drawing/2014/main" id="{AD3226B8-BCE0-46CF-901B-06230A5CEFFD}"/>
                </a:ext>
              </a:extLst>
            </p:cNvPr>
            <p:cNvCxnSpPr>
              <a:cxnSpLocks/>
            </p:cNvCxnSpPr>
            <p:nvPr/>
          </p:nvCxnSpPr>
          <p:spPr>
            <a:xfrm>
              <a:off x="3979206" y="911930"/>
              <a:ext cx="0" cy="460758"/>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42346AA-3425-46DD-86BA-E7BFB291A917}"/>
                </a:ext>
              </a:extLst>
            </p:cNvPr>
            <p:cNvCxnSpPr>
              <a:cxnSpLocks/>
            </p:cNvCxnSpPr>
            <p:nvPr/>
          </p:nvCxnSpPr>
          <p:spPr>
            <a:xfrm flipH="1">
              <a:off x="3979206" y="911930"/>
              <a:ext cx="4618555" cy="0"/>
            </a:xfrm>
            <a:prstGeom prst="line">
              <a:avLst/>
            </a:prstGeom>
            <a:ln w="28575">
              <a:solidFill>
                <a:srgbClr val="5D3335"/>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E93A373-C1D6-44D9-A249-28B1C0BD3F13}"/>
                </a:ext>
              </a:extLst>
            </p:cNvPr>
            <p:cNvCxnSpPr/>
            <p:nvPr/>
          </p:nvCxnSpPr>
          <p:spPr>
            <a:xfrm>
              <a:off x="8597348" y="911930"/>
              <a:ext cx="0" cy="426464"/>
            </a:xfrm>
            <a:prstGeom prst="straightConnector1">
              <a:avLst/>
            </a:prstGeom>
            <a:ln w="28575">
              <a:solidFill>
                <a:srgbClr val="5D3335"/>
              </a:solidFill>
              <a:prstDash val="sysDot"/>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8" name="矩形 47">
            <a:extLst>
              <a:ext uri="{FF2B5EF4-FFF2-40B4-BE49-F238E27FC236}">
                <a16:creationId xmlns:a16="http://schemas.microsoft.com/office/drawing/2014/main" id="{B37F12CD-5213-4374-844C-6D24180D6FD7}"/>
              </a:ext>
            </a:extLst>
          </p:cNvPr>
          <p:cNvSpPr/>
          <p:nvPr/>
        </p:nvSpPr>
        <p:spPr>
          <a:xfrm>
            <a:off x="2472620" y="1510480"/>
            <a:ext cx="2449597" cy="485037"/>
          </a:xfrm>
          <a:prstGeom prst="rect">
            <a:avLst/>
          </a:prstGeom>
          <a:solidFill>
            <a:srgbClr val="5D33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r>
              <a:rPr lang="zh-CN" altLang="en-US" sz="2400" dirty="0">
                <a:latin typeface="微软雅黑" panose="020B0503020204020204" pitchFamily="34" charset="-122"/>
                <a:ea typeface="微软雅黑" panose="020B0503020204020204" pitchFamily="34" charset="-122"/>
              </a:rPr>
              <a:t>第一次工业革命</a:t>
            </a:r>
          </a:p>
        </p:txBody>
      </p:sp>
      <p:sp>
        <p:nvSpPr>
          <p:cNvPr id="61" name="文本框 60">
            <a:extLst>
              <a:ext uri="{FF2B5EF4-FFF2-40B4-BE49-F238E27FC236}">
                <a16:creationId xmlns:a16="http://schemas.microsoft.com/office/drawing/2014/main" id="{EB9DBC61-382F-4BA2-BEB0-5602559F425E}"/>
              </a:ext>
            </a:extLst>
          </p:cNvPr>
          <p:cNvSpPr txBox="1"/>
          <p:nvPr/>
        </p:nvSpPr>
        <p:spPr>
          <a:xfrm>
            <a:off x="5988786" y="834859"/>
            <a:ext cx="1477352" cy="400110"/>
          </a:xfrm>
          <a:prstGeom prst="rect">
            <a:avLst/>
          </a:prstGeom>
          <a:noFill/>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深入发展</a:t>
            </a:r>
          </a:p>
        </p:txBody>
      </p:sp>
      <p:sp>
        <p:nvSpPr>
          <p:cNvPr id="30" name="矩形 29">
            <a:extLst>
              <a:ext uri="{FF2B5EF4-FFF2-40B4-BE49-F238E27FC236}">
                <a16:creationId xmlns:a16="http://schemas.microsoft.com/office/drawing/2014/main" id="{593A3517-07FE-4710-B64E-EF2142051E46}"/>
              </a:ext>
            </a:extLst>
          </p:cNvPr>
          <p:cNvSpPr/>
          <p:nvPr/>
        </p:nvSpPr>
        <p:spPr>
          <a:xfrm>
            <a:off x="411559" y="3118735"/>
            <a:ext cx="10814688" cy="1055200"/>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600" dirty="0">
                <a:solidFill>
                  <a:schemeClr val="tx1"/>
                </a:solidFill>
                <a:latin typeface="楷体" panose="02010609060101010101" pitchFamily="49" charset="-122"/>
                <a:ea typeface="楷体" panose="02010609060101010101" pitchFamily="49" charset="-122"/>
              </a:rPr>
              <a:t>  “资产阶级在它的不到一百年的阶级统治中</a:t>
            </a:r>
            <a:r>
              <a:rPr lang="zh-CN" altLang="en-US" sz="2600" dirty="0">
                <a:solidFill>
                  <a:srgbClr val="FF0000"/>
                </a:solidFill>
                <a:latin typeface="楷体" panose="02010609060101010101" pitchFamily="49" charset="-122"/>
                <a:ea typeface="楷体" panose="02010609060101010101" pitchFamily="49" charset="-122"/>
              </a:rPr>
              <a:t>所创造的生产力</a:t>
            </a:r>
            <a:r>
              <a:rPr lang="zh-CN" altLang="en-US" sz="2600" dirty="0">
                <a:solidFill>
                  <a:schemeClr val="tx1"/>
                </a:solidFill>
                <a:latin typeface="楷体" panose="02010609060101010101" pitchFamily="49" charset="-122"/>
                <a:ea typeface="楷体" panose="02010609060101010101" pitchFamily="49" charset="-122"/>
              </a:rPr>
              <a:t>，比过去一切时代创造的</a:t>
            </a:r>
            <a:r>
              <a:rPr lang="zh-CN" altLang="en-US" sz="2600" dirty="0">
                <a:solidFill>
                  <a:srgbClr val="FF0000"/>
                </a:solidFill>
                <a:latin typeface="楷体" panose="02010609060101010101" pitchFamily="49" charset="-122"/>
                <a:ea typeface="楷体" panose="02010609060101010101" pitchFamily="49" charset="-122"/>
              </a:rPr>
              <a:t>全部生产力的总和还要多</a:t>
            </a:r>
            <a:r>
              <a:rPr lang="zh-CN" altLang="en-US" sz="2600" dirty="0">
                <a:solidFill>
                  <a:schemeClr val="tx1"/>
                </a:solidFill>
                <a:latin typeface="楷体" panose="02010609060101010101" pitchFamily="49" charset="-122"/>
                <a:ea typeface="楷体" panose="02010609060101010101" pitchFamily="49" charset="-122"/>
              </a:rPr>
              <a:t>。”</a:t>
            </a:r>
            <a:r>
              <a:rPr lang="en-US" altLang="zh-CN" sz="2600" dirty="0">
                <a:solidFill>
                  <a:schemeClr val="tx1"/>
                </a:solidFill>
                <a:latin typeface="楷体" panose="02010609060101010101" pitchFamily="49" charset="-122"/>
                <a:ea typeface="楷体" panose="02010609060101010101" pitchFamily="49" charset="-122"/>
              </a:rPr>
              <a:t>——《</a:t>
            </a:r>
            <a:r>
              <a:rPr lang="zh-CN" altLang="en-US" sz="2600" dirty="0">
                <a:solidFill>
                  <a:schemeClr val="tx1"/>
                </a:solidFill>
                <a:latin typeface="楷体" panose="02010609060101010101" pitchFamily="49" charset="-122"/>
                <a:ea typeface="楷体" panose="02010609060101010101" pitchFamily="49" charset="-122"/>
              </a:rPr>
              <a:t>共产党宣言</a:t>
            </a:r>
            <a:r>
              <a:rPr lang="en-US" altLang="zh-CN" sz="2600" dirty="0">
                <a:solidFill>
                  <a:schemeClr val="tx1"/>
                </a:solidFill>
                <a:latin typeface="楷体" panose="02010609060101010101" pitchFamily="49" charset="-122"/>
                <a:ea typeface="楷体" panose="02010609060101010101" pitchFamily="49" charset="-122"/>
              </a:rPr>
              <a:t>》</a:t>
            </a:r>
          </a:p>
        </p:txBody>
      </p:sp>
      <p:grpSp>
        <p:nvGrpSpPr>
          <p:cNvPr id="32" name="组合 31">
            <a:extLst>
              <a:ext uri="{FF2B5EF4-FFF2-40B4-BE49-F238E27FC236}">
                <a16:creationId xmlns:a16="http://schemas.microsoft.com/office/drawing/2014/main" id="{507256FF-A844-4476-9314-371B5FCA3890}"/>
              </a:ext>
            </a:extLst>
          </p:cNvPr>
          <p:cNvGrpSpPr/>
          <p:nvPr/>
        </p:nvGrpSpPr>
        <p:grpSpPr>
          <a:xfrm>
            <a:off x="708194" y="4358838"/>
            <a:ext cx="10328144" cy="524484"/>
            <a:chOff x="1103323" y="5094237"/>
            <a:chExt cx="9814491" cy="463560"/>
          </a:xfrm>
          <a:solidFill>
            <a:srgbClr val="5A3135"/>
          </a:solidFill>
        </p:grpSpPr>
        <p:grpSp>
          <p:nvGrpSpPr>
            <p:cNvPr id="33" name="组合 32">
              <a:extLst>
                <a:ext uri="{FF2B5EF4-FFF2-40B4-BE49-F238E27FC236}">
                  <a16:creationId xmlns:a16="http://schemas.microsoft.com/office/drawing/2014/main" id="{A627DFBA-8F38-4636-8FD0-97D31D2A11A4}"/>
                </a:ext>
              </a:extLst>
            </p:cNvPr>
            <p:cNvGrpSpPr/>
            <p:nvPr/>
          </p:nvGrpSpPr>
          <p:grpSpPr bwMode="auto">
            <a:xfrm>
              <a:off x="1103323" y="5094237"/>
              <a:ext cx="2105168" cy="463560"/>
              <a:chOff x="709357" y="2929559"/>
              <a:chExt cx="2149210" cy="441176"/>
            </a:xfrm>
            <a:grpFill/>
            <a:effectLst>
              <a:outerShdw blurRad="50800" dist="38100" dir="2700000" algn="tl" rotWithShape="0">
                <a:prstClr val="black">
                  <a:alpha val="40000"/>
                </a:prstClr>
              </a:outerShdw>
            </a:effectLst>
          </p:grpSpPr>
          <p:sp>
            <p:nvSpPr>
              <p:cNvPr id="37" name="Freeform 60">
                <a:extLst>
                  <a:ext uri="{FF2B5EF4-FFF2-40B4-BE49-F238E27FC236}">
                    <a16:creationId xmlns:a16="http://schemas.microsoft.com/office/drawing/2014/main" id="{937216E6-1BEA-44EA-92B0-6C40D569223E}"/>
                  </a:ext>
                </a:extLst>
              </p:cNvPr>
              <p:cNvSpPr>
                <a:spLocks noChangeArrowheads="1"/>
              </p:cNvSpPr>
              <p:nvPr/>
            </p:nvSpPr>
            <p:spPr bwMode="auto">
              <a:xfrm>
                <a:off x="709357" y="2929559"/>
                <a:ext cx="439654" cy="423108"/>
              </a:xfrm>
              <a:custGeom>
                <a:avLst/>
                <a:gdLst>
                  <a:gd name="T0" fmla="*/ 2147483647 w 437"/>
                  <a:gd name="T1" fmla="*/ 2147483647 h 470"/>
                  <a:gd name="T2" fmla="*/ 2147483647 w 437"/>
                  <a:gd name="T3" fmla="*/ 2147483647 h 470"/>
                  <a:gd name="T4" fmla="*/ 2147483647 w 437"/>
                  <a:gd name="T5" fmla="*/ 2147483647 h 470"/>
                  <a:gd name="T6" fmla="*/ 2147483647 w 437"/>
                  <a:gd name="T7" fmla="*/ 2147483647 h 470"/>
                  <a:gd name="T8" fmla="*/ 2147483647 w 437"/>
                  <a:gd name="T9" fmla="*/ 2147483647 h 470"/>
                  <a:gd name="T10" fmla="*/ 2147483647 w 437"/>
                  <a:gd name="T11" fmla="*/ 2147483647 h 470"/>
                  <a:gd name="T12" fmla="*/ 2147483647 w 437"/>
                  <a:gd name="T13" fmla="*/ 2147483647 h 470"/>
                  <a:gd name="T14" fmla="*/ 2147483647 w 437"/>
                  <a:gd name="T15" fmla="*/ 2147483647 h 470"/>
                  <a:gd name="T16" fmla="*/ 2147483647 w 437"/>
                  <a:gd name="T17" fmla="*/ 2147483647 h 470"/>
                  <a:gd name="T18" fmla="*/ 2147483647 w 437"/>
                  <a:gd name="T19" fmla="*/ 2147483647 h 470"/>
                  <a:gd name="T20" fmla="*/ 2147483647 w 437"/>
                  <a:gd name="T21" fmla="*/ 2147483647 h 470"/>
                  <a:gd name="T22" fmla="*/ 2147483647 w 437"/>
                  <a:gd name="T23" fmla="*/ 2147483647 h 470"/>
                  <a:gd name="T24" fmla="*/ 2147483647 w 437"/>
                  <a:gd name="T25" fmla="*/ 2147483647 h 470"/>
                  <a:gd name="T26" fmla="*/ 2147483647 w 437"/>
                  <a:gd name="T27" fmla="*/ 2147483647 h 470"/>
                  <a:gd name="T28" fmla="*/ 2147483647 w 437"/>
                  <a:gd name="T29" fmla="*/ 2147483647 h 470"/>
                  <a:gd name="T30" fmla="*/ 2147483647 w 437"/>
                  <a:gd name="T31" fmla="*/ 2147483647 h 470"/>
                  <a:gd name="T32" fmla="*/ 2147483647 w 437"/>
                  <a:gd name="T33" fmla="*/ 2147483647 h 470"/>
                  <a:gd name="T34" fmla="*/ 2147483647 w 437"/>
                  <a:gd name="T35" fmla="*/ 2147483647 h 470"/>
                  <a:gd name="T36" fmla="*/ 2147483647 w 437"/>
                  <a:gd name="T37" fmla="*/ 2147483647 h 470"/>
                  <a:gd name="T38" fmla="*/ 2147483647 w 437"/>
                  <a:gd name="T39" fmla="*/ 2147483647 h 470"/>
                  <a:gd name="T40" fmla="*/ 2147483647 w 437"/>
                  <a:gd name="T41" fmla="*/ 2147483647 h 470"/>
                  <a:gd name="T42" fmla="*/ 2147483647 w 437"/>
                  <a:gd name="T43" fmla="*/ 2147483647 h 470"/>
                  <a:gd name="T44" fmla="*/ 0 w 437"/>
                  <a:gd name="T45" fmla="*/ 2147483647 h 470"/>
                  <a:gd name="T46" fmla="*/ 0 w 437"/>
                  <a:gd name="T47" fmla="*/ 2147483647 h 470"/>
                  <a:gd name="T48" fmla="*/ 2147483647 w 437"/>
                  <a:gd name="T49" fmla="*/ 2147483647 h 470"/>
                  <a:gd name="T50" fmla="*/ 2147483647 w 437"/>
                  <a:gd name="T51" fmla="*/ 2147483647 h 470"/>
                  <a:gd name="T52" fmla="*/ 2147483647 w 437"/>
                  <a:gd name="T53" fmla="*/ 2147483647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w="9525">
                <a:noFill/>
                <a:round/>
              </a:ln>
            </p:spPr>
            <p:txBody>
              <a:bodyPr lIns="51435" tIns="25718" rIns="51435" bIns="25718"/>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600" dirty="0">
                  <a:latin typeface="微软雅黑" panose="020B0503020204020204" pitchFamily="34" charset="-122"/>
                  <a:ea typeface="微软雅黑" panose="020B0503020204020204" pitchFamily="34" charset="-122"/>
                </a:endParaRPr>
              </a:p>
            </p:txBody>
          </p:sp>
          <p:sp>
            <p:nvSpPr>
              <p:cNvPr id="38" name="圆角矩形 54">
                <a:extLst>
                  <a:ext uri="{FF2B5EF4-FFF2-40B4-BE49-F238E27FC236}">
                    <a16:creationId xmlns:a16="http://schemas.microsoft.com/office/drawing/2014/main" id="{95618396-F4C5-440E-965F-76155B1B305F}"/>
                  </a:ext>
                </a:extLst>
              </p:cNvPr>
              <p:cNvSpPr/>
              <p:nvPr/>
            </p:nvSpPr>
            <p:spPr>
              <a:xfrm>
                <a:off x="1202138" y="2947627"/>
                <a:ext cx="1656429" cy="423108"/>
              </a:xfrm>
              <a:prstGeom prst="roundRect">
                <a:avLst>
                  <a:gd name="adj" fmla="val 99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zh-CN" altLang="en-US" sz="2600" noProof="1">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问题探究</a:t>
                </a:r>
              </a:p>
            </p:txBody>
          </p:sp>
          <p:sp>
            <p:nvSpPr>
              <p:cNvPr id="40" name="等腰三角形 39">
                <a:extLst>
                  <a:ext uri="{FF2B5EF4-FFF2-40B4-BE49-F238E27FC236}">
                    <a16:creationId xmlns:a16="http://schemas.microsoft.com/office/drawing/2014/main" id="{D2554F4A-678D-4580-BC58-33217B8D2708}"/>
                  </a:ext>
                </a:extLst>
              </p:cNvPr>
              <p:cNvSpPr/>
              <p:nvPr/>
            </p:nvSpPr>
            <p:spPr>
              <a:xfrm rot="16200000">
                <a:off x="1146280" y="3074026"/>
                <a:ext cx="56400" cy="11340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sz="2600" noProof="1">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34" name="文本框 86">
              <a:extLst>
                <a:ext uri="{FF2B5EF4-FFF2-40B4-BE49-F238E27FC236}">
                  <a16:creationId xmlns:a16="http://schemas.microsoft.com/office/drawing/2014/main" id="{476DF5A5-8F6D-4014-80DD-109B74B06B20}"/>
                </a:ext>
              </a:extLst>
            </p:cNvPr>
            <p:cNvSpPr txBox="1"/>
            <p:nvPr/>
          </p:nvSpPr>
          <p:spPr>
            <a:xfrm>
              <a:off x="3293659" y="5152221"/>
              <a:ext cx="7624155" cy="399538"/>
            </a:xfrm>
            <a:prstGeom prst="rect">
              <a:avLst/>
            </a:prstGeom>
            <a:noFill/>
            <a:ln>
              <a:noFill/>
            </a:ln>
          </p:spPr>
          <p:txBody>
            <a:bodyPr wrap="square" lIns="51435" tIns="25718" rIns="51435" bIns="2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pPr>
              <a:r>
                <a:rPr lang="zh-CN" altLang="en-US" sz="2600" b="1" dirty="0">
                  <a:solidFill>
                    <a:srgbClr val="5A3135"/>
                  </a:solidFill>
                  <a:latin typeface="微软雅黑" panose="020B0503020204020204" pitchFamily="34" charset="-122"/>
                  <a:ea typeface="微软雅黑" panose="020B0503020204020204" pitchFamily="34" charset="-122"/>
                </a:rPr>
                <a:t>两次工业革命，给人类社会带来了哪些重要的影响？</a:t>
              </a:r>
              <a:endParaRPr lang="en-US" altLang="zh-CN" sz="2600" b="1" dirty="0">
                <a:solidFill>
                  <a:srgbClr val="5A3135"/>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017D959B-47E2-4D8C-91A5-31D2F47E3B2C}"/>
              </a:ext>
            </a:extLst>
          </p:cNvPr>
          <p:cNvGrpSpPr/>
          <p:nvPr/>
        </p:nvGrpSpPr>
        <p:grpSpPr>
          <a:xfrm>
            <a:off x="97392" y="5082365"/>
            <a:ext cx="1707399" cy="573555"/>
            <a:chOff x="4429791" y="4434483"/>
            <a:chExt cx="673519" cy="523220"/>
          </a:xfrm>
        </p:grpSpPr>
        <p:pic>
          <p:nvPicPr>
            <p:cNvPr id="46" name="图片 45">
              <a:extLst>
                <a:ext uri="{FF2B5EF4-FFF2-40B4-BE49-F238E27FC236}">
                  <a16:creationId xmlns:a16="http://schemas.microsoft.com/office/drawing/2014/main" id="{D10DAD95-C3E3-49CD-B9ED-9EA22C41D94C}"/>
                </a:ext>
              </a:extLst>
            </p:cNvPr>
            <p:cNvPicPr>
              <a:picLocks noChangeAspect="1"/>
            </p:cNvPicPr>
            <p:nvPr/>
          </p:nvPicPr>
          <p:blipFill rotWithShape="1">
            <a:blip r:embed="rId4"/>
            <a:srcRect r="38159" b="2217"/>
            <a:stretch/>
          </p:blipFill>
          <p:spPr>
            <a:xfrm>
              <a:off x="4429791" y="4434483"/>
              <a:ext cx="615506" cy="523220"/>
            </a:xfrm>
            <a:prstGeom prst="rect">
              <a:avLst/>
            </a:prstGeom>
            <a:effectLst>
              <a:outerShdw blurRad="50800" dist="38100" dir="2700000" algn="tl" rotWithShape="0">
                <a:prstClr val="black">
                  <a:alpha val="40000"/>
                </a:prstClr>
              </a:outerShdw>
            </a:effectLst>
          </p:spPr>
        </p:pic>
        <p:sp>
          <p:nvSpPr>
            <p:cNvPr id="49" name="文本框 48">
              <a:extLst>
                <a:ext uri="{FF2B5EF4-FFF2-40B4-BE49-F238E27FC236}">
                  <a16:creationId xmlns:a16="http://schemas.microsoft.com/office/drawing/2014/main" id="{03E12990-DFD2-4543-8000-CD89EB65ED1A}"/>
                </a:ext>
              </a:extLst>
            </p:cNvPr>
            <p:cNvSpPr txBox="1"/>
            <p:nvPr/>
          </p:nvSpPr>
          <p:spPr>
            <a:xfrm>
              <a:off x="4487804" y="4456983"/>
              <a:ext cx="615506" cy="437562"/>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生产力</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50" name="文本框 49">
            <a:extLst>
              <a:ext uri="{FF2B5EF4-FFF2-40B4-BE49-F238E27FC236}">
                <a16:creationId xmlns:a16="http://schemas.microsoft.com/office/drawing/2014/main" id="{2C9A88C6-E214-4D51-A4A1-359F63B9FE54}"/>
              </a:ext>
            </a:extLst>
          </p:cNvPr>
          <p:cNvSpPr txBox="1"/>
          <p:nvPr/>
        </p:nvSpPr>
        <p:spPr>
          <a:xfrm>
            <a:off x="1507435" y="5163477"/>
            <a:ext cx="10664687" cy="492443"/>
          </a:xfrm>
          <a:prstGeom prst="rect">
            <a:avLst/>
          </a:prstGeom>
          <a:noFill/>
        </p:spPr>
        <p:txBody>
          <a:bodyPr wrap="square">
            <a:spAutoFit/>
          </a:bodyPr>
          <a:lstStyle/>
          <a:p>
            <a:r>
              <a:rPr lang="zh-CN" altLang="en-US" sz="2600" b="1" dirty="0"/>
              <a:t>  </a:t>
            </a:r>
            <a:r>
              <a:rPr lang="zh-CN" altLang="en-US" sz="2600" b="1" dirty="0">
                <a:solidFill>
                  <a:srgbClr val="FF0000"/>
                </a:solidFill>
              </a:rPr>
              <a:t>生产力</a:t>
            </a:r>
            <a:r>
              <a:rPr lang="zh-CN" altLang="en-US" sz="2600" b="1" dirty="0"/>
              <a:t>出现前所未有的大发展：</a:t>
            </a:r>
            <a:r>
              <a:rPr lang="zh-CN" altLang="en-US" sz="2600" dirty="0"/>
              <a:t>工业、商业、交通运输业、农业发展。</a:t>
            </a:r>
          </a:p>
        </p:txBody>
      </p:sp>
      <p:grpSp>
        <p:nvGrpSpPr>
          <p:cNvPr id="51" name="组合 50">
            <a:extLst>
              <a:ext uri="{FF2B5EF4-FFF2-40B4-BE49-F238E27FC236}">
                <a16:creationId xmlns:a16="http://schemas.microsoft.com/office/drawing/2014/main" id="{60B630D1-8FB9-472E-8078-3969CE052669}"/>
              </a:ext>
            </a:extLst>
          </p:cNvPr>
          <p:cNvGrpSpPr/>
          <p:nvPr/>
        </p:nvGrpSpPr>
        <p:grpSpPr>
          <a:xfrm>
            <a:off x="99387" y="5866841"/>
            <a:ext cx="1680633" cy="978772"/>
            <a:chOff x="4464723" y="4434483"/>
            <a:chExt cx="615506" cy="892875"/>
          </a:xfrm>
        </p:grpSpPr>
        <p:pic>
          <p:nvPicPr>
            <p:cNvPr id="52" name="图片 51">
              <a:extLst>
                <a:ext uri="{FF2B5EF4-FFF2-40B4-BE49-F238E27FC236}">
                  <a16:creationId xmlns:a16="http://schemas.microsoft.com/office/drawing/2014/main" id="{71628CFE-0A68-4E28-A76B-7F92F8CDCC8D}"/>
                </a:ext>
              </a:extLst>
            </p:cNvPr>
            <p:cNvPicPr>
              <a:picLocks noChangeAspect="1"/>
            </p:cNvPicPr>
            <p:nvPr/>
          </p:nvPicPr>
          <p:blipFill rotWithShape="1">
            <a:blip r:embed="rId4"/>
            <a:srcRect r="38159" b="2217"/>
            <a:stretch/>
          </p:blipFill>
          <p:spPr>
            <a:xfrm>
              <a:off x="4464723" y="4434483"/>
              <a:ext cx="580574" cy="523220"/>
            </a:xfrm>
            <a:prstGeom prst="rect">
              <a:avLst/>
            </a:prstGeom>
            <a:effectLst>
              <a:outerShdw blurRad="50800" dist="38100" dir="2700000" algn="tl" rotWithShape="0">
                <a:prstClr val="black">
                  <a:alpha val="40000"/>
                </a:prstClr>
              </a:outerShdw>
            </a:effectLst>
          </p:spPr>
        </p:pic>
        <p:sp>
          <p:nvSpPr>
            <p:cNvPr id="53" name="文本框 52">
              <a:extLst>
                <a:ext uri="{FF2B5EF4-FFF2-40B4-BE49-F238E27FC236}">
                  <a16:creationId xmlns:a16="http://schemas.microsoft.com/office/drawing/2014/main" id="{10F194DC-57E9-46D0-83BE-49884298982E}"/>
                </a:ext>
              </a:extLst>
            </p:cNvPr>
            <p:cNvSpPr txBox="1"/>
            <p:nvPr/>
          </p:nvSpPr>
          <p:spPr>
            <a:xfrm>
              <a:off x="4464723" y="4456983"/>
              <a:ext cx="615506" cy="87037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生产关系</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54" name="文本框 53">
            <a:extLst>
              <a:ext uri="{FF2B5EF4-FFF2-40B4-BE49-F238E27FC236}">
                <a16:creationId xmlns:a16="http://schemas.microsoft.com/office/drawing/2014/main" id="{E2931A58-EEAE-475E-B9D4-6C4032336544}"/>
              </a:ext>
            </a:extLst>
          </p:cNvPr>
          <p:cNvSpPr txBox="1"/>
          <p:nvPr/>
        </p:nvSpPr>
        <p:spPr>
          <a:xfrm>
            <a:off x="1692407" y="5932967"/>
            <a:ext cx="10664687" cy="492443"/>
          </a:xfrm>
          <a:prstGeom prst="rect">
            <a:avLst/>
          </a:prstGeom>
          <a:noFill/>
        </p:spPr>
        <p:txBody>
          <a:bodyPr wrap="square">
            <a:spAutoFit/>
          </a:bodyPr>
          <a:lstStyle/>
          <a:p>
            <a:r>
              <a:rPr lang="zh-CN" altLang="en-US" sz="2600" b="1" dirty="0">
                <a:solidFill>
                  <a:srgbClr val="FF0000"/>
                </a:solidFill>
              </a:rPr>
              <a:t>生产组织与管理方式</a:t>
            </a:r>
            <a:r>
              <a:rPr lang="zh-CN" altLang="en-US" sz="2600" b="1" dirty="0"/>
              <a:t>的变革：</a:t>
            </a:r>
            <a:r>
              <a:rPr lang="zh-CN" altLang="en-US" sz="2600" dirty="0"/>
              <a:t>一革资本主义</a:t>
            </a:r>
            <a:r>
              <a:rPr lang="zh-CN" altLang="en-US" sz="2600" dirty="0">
                <a:solidFill>
                  <a:srgbClr val="FF0000"/>
                </a:solidFill>
              </a:rPr>
              <a:t>大工厂制</a:t>
            </a:r>
            <a:r>
              <a:rPr lang="zh-CN" altLang="en-US" sz="2600" dirty="0"/>
              <a:t>；二革</a:t>
            </a:r>
            <a:r>
              <a:rPr lang="zh-CN" altLang="en-US" sz="2600" dirty="0">
                <a:solidFill>
                  <a:srgbClr val="FF0000"/>
                </a:solidFill>
              </a:rPr>
              <a:t>垄断组织</a:t>
            </a:r>
            <a:r>
              <a:rPr lang="zh-CN" altLang="en-US" sz="2600" dirty="0"/>
              <a:t>。</a:t>
            </a:r>
          </a:p>
        </p:txBody>
      </p:sp>
    </p:spTree>
    <p:custDataLst>
      <p:tags r:id="rId1"/>
    </p:custDataLst>
    <p:extLst>
      <p:ext uri="{BB962C8B-B14F-4D97-AF65-F5344CB8AC3E}">
        <p14:creationId xmlns:p14="http://schemas.microsoft.com/office/powerpoint/2010/main" val="103482910"/>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arn(inVertic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barn(inVertical)">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arn(inVertical)">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linds(horizontal)">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ppt_x"/>
                                          </p:val>
                                        </p:tav>
                                        <p:tav tm="100000">
                                          <p:val>
                                            <p:strVal val="#ppt_x"/>
                                          </p:val>
                                        </p:tav>
                                      </p:tavLst>
                                    </p:anim>
                                    <p:anim calcmode="lin" valueType="num">
                                      <p:cBhvr additive="base">
                                        <p:cTn id="7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left)">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fill="hold"/>
                                        <p:tgtEl>
                                          <p:spTgt spid="54"/>
                                        </p:tgtEl>
                                        <p:attrNameLst>
                                          <p:attrName>ppt_x</p:attrName>
                                        </p:attrNameLst>
                                      </p:cBhvr>
                                      <p:tavLst>
                                        <p:tav tm="0">
                                          <p:val>
                                            <p:strVal val="#ppt_x"/>
                                          </p:val>
                                        </p:tav>
                                        <p:tav tm="100000">
                                          <p:val>
                                            <p:strVal val="#ppt_x"/>
                                          </p:val>
                                        </p:tav>
                                      </p:tavLst>
                                    </p:anim>
                                    <p:anim calcmode="lin" valueType="num">
                                      <p:cBhvr additive="base">
                                        <p:cTn id="8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2" grpId="0"/>
      <p:bldP spid="24" grpId="0"/>
      <p:bldP spid="42" grpId="0"/>
      <p:bldP spid="39" grpId="0" animBg="1"/>
      <p:bldP spid="48" grpId="0" animBg="1"/>
      <p:bldP spid="61" grpId="0"/>
      <p:bldP spid="30" grpId="0" animBg="1"/>
      <p:bldP spid="50"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工业革命的影响：社会</a:t>
            </a:r>
            <a:r>
              <a:rPr lang="zh-CN" altLang="en-US" sz="3200" b="1" dirty="0">
                <a:solidFill>
                  <a:srgbClr val="FFFF00"/>
                </a:solidFill>
                <a:effectLst>
                  <a:outerShdw blurRad="38100" dist="38100" dir="2700000" algn="tl">
                    <a:srgbClr val="000000">
                      <a:alpha val="43137"/>
                    </a:srgbClr>
                  </a:outerShdw>
                </a:effectLst>
                <a:latin typeface="+mj-ea"/>
                <a:ea typeface="+mj-ea"/>
              </a:rPr>
              <a:t>阶级结构</a:t>
            </a:r>
          </a:p>
        </p:txBody>
      </p:sp>
      <p:sp>
        <p:nvSpPr>
          <p:cNvPr id="60" name="矩形 59">
            <a:extLst>
              <a:ext uri="{FF2B5EF4-FFF2-40B4-BE49-F238E27FC236}">
                <a16:creationId xmlns:a16="http://schemas.microsoft.com/office/drawing/2014/main" id="{47F61186-0608-4BAE-869C-0882E529B9F2}"/>
              </a:ext>
            </a:extLst>
          </p:cNvPr>
          <p:cNvSpPr/>
          <p:nvPr/>
        </p:nvSpPr>
        <p:spPr>
          <a:xfrm>
            <a:off x="350611" y="913809"/>
            <a:ext cx="11469757" cy="1347274"/>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a:t>
            </a:r>
            <a:r>
              <a:rPr lang="zh-CN" altLang="en-US" sz="2800" dirty="0">
                <a:solidFill>
                  <a:srgbClr val="FF0000"/>
                </a:solidFill>
                <a:latin typeface="楷体" panose="02010609060101010101" pitchFamily="49" charset="-122"/>
                <a:ea typeface="楷体" panose="02010609060101010101" pitchFamily="49" charset="-122"/>
              </a:rPr>
              <a:t>两个‘民族’</a:t>
            </a:r>
            <a:r>
              <a:rPr lang="zh-CN" altLang="en-US" sz="2800" dirty="0">
                <a:solidFill>
                  <a:schemeClr val="tx1"/>
                </a:solidFill>
                <a:latin typeface="楷体" panose="02010609060101010101" pitchFamily="49" charset="-122"/>
                <a:ea typeface="楷体" panose="02010609060101010101" pitchFamily="49" charset="-122"/>
              </a:rPr>
              <a:t>：他们之间没有往来，没有同感</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吃不同的食物，按不同的生活方式生活，不受同样的法律支配</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富人和穷人。”</a:t>
            </a:r>
            <a:endParaRPr lang="en-US" altLang="zh-CN" sz="2800" dirty="0">
              <a:solidFill>
                <a:schemeClr val="tx1"/>
              </a:solidFill>
              <a:latin typeface="楷体" panose="02010609060101010101" pitchFamily="49" charset="-122"/>
              <a:ea typeface="楷体" panose="02010609060101010101" pitchFamily="49" charset="-122"/>
            </a:endParaRPr>
          </a:p>
          <a:p>
            <a:pPr algn="r">
              <a:lnSpc>
                <a:spcPts val="3300"/>
              </a:lnSpc>
            </a:pP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本杰明</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狄斯雷利</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恩迪米昂</a:t>
            </a:r>
            <a:r>
              <a:rPr lang="en-US" altLang="zh-CN" sz="2800" dirty="0">
                <a:solidFill>
                  <a:schemeClr val="tx1"/>
                </a:solidFill>
                <a:latin typeface="楷体" panose="02010609060101010101" pitchFamily="49" charset="-122"/>
                <a:ea typeface="楷体" panose="02010609060101010101" pitchFamily="49" charset="-122"/>
              </a:rPr>
              <a:t>》</a:t>
            </a:r>
          </a:p>
        </p:txBody>
      </p:sp>
      <p:grpSp>
        <p:nvGrpSpPr>
          <p:cNvPr id="4" name="组合 3">
            <a:extLst>
              <a:ext uri="{FF2B5EF4-FFF2-40B4-BE49-F238E27FC236}">
                <a16:creationId xmlns:a16="http://schemas.microsoft.com/office/drawing/2014/main" id="{3AB305C3-A94A-4142-9577-DA19B972EB87}"/>
              </a:ext>
            </a:extLst>
          </p:cNvPr>
          <p:cNvGrpSpPr/>
          <p:nvPr/>
        </p:nvGrpSpPr>
        <p:grpSpPr>
          <a:xfrm>
            <a:off x="360550" y="3931446"/>
            <a:ext cx="4051438" cy="2586340"/>
            <a:chOff x="350611" y="3931446"/>
            <a:chExt cx="4051438" cy="2586340"/>
          </a:xfrm>
        </p:grpSpPr>
        <p:pic>
          <p:nvPicPr>
            <p:cNvPr id="55" name="图片 54">
              <a:extLst>
                <a:ext uri="{FF2B5EF4-FFF2-40B4-BE49-F238E27FC236}">
                  <a16:creationId xmlns:a16="http://schemas.microsoft.com/office/drawing/2014/main" id="{6322250D-BC01-4854-AA65-356B590BEC91}"/>
                </a:ext>
              </a:extLst>
            </p:cNvPr>
            <p:cNvPicPr>
              <a:picLocks noChangeAspect="1"/>
            </p:cNvPicPr>
            <p:nvPr/>
          </p:nvPicPr>
          <p:blipFill rotWithShape="1">
            <a:blip r:embed="rId4">
              <a:grayscl/>
            </a:blip>
            <a:srcRect l="1225" t="3155" r="2579" b="7023"/>
            <a:stretch>
              <a:fillRect/>
            </a:stretch>
          </p:blipFill>
          <p:spPr>
            <a:xfrm>
              <a:off x="350611" y="3931446"/>
              <a:ext cx="3958259" cy="2586340"/>
            </a:xfrm>
            <a:prstGeom prst="rect">
              <a:avLst/>
            </a:prstGeom>
            <a:effectLst>
              <a:outerShdw blurRad="50800" dist="38100" dir="2700000" algn="tl" rotWithShape="0">
                <a:prstClr val="black">
                  <a:alpha val="40000"/>
                </a:prstClr>
              </a:outerShdw>
            </a:effectLst>
          </p:spPr>
        </p:pic>
        <p:sp>
          <p:nvSpPr>
            <p:cNvPr id="63" name="文本框 62">
              <a:extLst>
                <a:ext uri="{FF2B5EF4-FFF2-40B4-BE49-F238E27FC236}">
                  <a16:creationId xmlns:a16="http://schemas.microsoft.com/office/drawing/2014/main" id="{FD6AFF64-CD7E-4C06-B196-F30FF4ED105B}"/>
                </a:ext>
              </a:extLst>
            </p:cNvPr>
            <p:cNvSpPr txBox="1"/>
            <p:nvPr/>
          </p:nvSpPr>
          <p:spPr>
            <a:xfrm>
              <a:off x="443790" y="5994566"/>
              <a:ext cx="3958259" cy="523220"/>
            </a:xfrm>
            <a:prstGeom prst="rect">
              <a:avLst/>
            </a:prstGeom>
            <a:noFill/>
          </p:spPr>
          <p:txBody>
            <a:bodyPr wrap="square">
              <a:spAutoFit/>
            </a:bodyPr>
            <a:lstStyle/>
            <a:p>
              <a:r>
                <a:rPr lang="zh-CN" altLang="en-US" sz="2800" dirty="0">
                  <a:solidFill>
                    <a:schemeClr val="bg1"/>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英国工人发起宪章运动</a:t>
              </a:r>
              <a:endParaRPr lang="zh-CN" altLang="en-US" sz="2800" dirty="0">
                <a:solidFill>
                  <a:schemeClr val="bg1"/>
                </a:solidFill>
                <a:effectLst>
                  <a:outerShdw blurRad="38100" dist="38100" dir="2700000" algn="tl">
                    <a:srgbClr val="000000">
                      <a:alpha val="43137"/>
                    </a:srgbClr>
                  </a:outerShdw>
                </a:effectLst>
              </a:endParaRPr>
            </a:p>
          </p:txBody>
        </p:sp>
      </p:grpSp>
      <p:sp>
        <p:nvSpPr>
          <p:cNvPr id="64" name="矩形 63">
            <a:extLst>
              <a:ext uri="{FF2B5EF4-FFF2-40B4-BE49-F238E27FC236}">
                <a16:creationId xmlns:a16="http://schemas.microsoft.com/office/drawing/2014/main" id="{84A24582-F836-4189-85C8-780BD63D2C93}"/>
              </a:ext>
            </a:extLst>
          </p:cNvPr>
          <p:cNvSpPr/>
          <p:nvPr/>
        </p:nvSpPr>
        <p:spPr>
          <a:xfrm>
            <a:off x="350611" y="2357738"/>
            <a:ext cx="11469757" cy="1437297"/>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工业革命后，</a:t>
            </a:r>
            <a:r>
              <a:rPr lang="zh-CN" altLang="en-US" sz="2800" dirty="0">
                <a:solidFill>
                  <a:srgbClr val="FF0000"/>
                </a:solidFill>
                <a:latin typeface="楷体" panose="02010609060101010101" pitchFamily="49" charset="-122"/>
                <a:ea typeface="楷体" panose="02010609060101010101" pitchFamily="49" charset="-122"/>
              </a:rPr>
              <a:t>工业资产阶级</a:t>
            </a:r>
            <a:r>
              <a:rPr lang="zh-CN" altLang="en-US" sz="2800" dirty="0">
                <a:solidFill>
                  <a:schemeClr val="tx1"/>
                </a:solidFill>
                <a:latin typeface="楷体" panose="02010609060101010101" pitchFamily="49" charset="-122"/>
                <a:ea typeface="楷体" panose="02010609060101010101" pitchFamily="49" charset="-122"/>
              </a:rPr>
              <a:t>经济实力大为增长，为了发展工业资本主义，他们</a:t>
            </a:r>
            <a:r>
              <a:rPr lang="zh-CN" altLang="en-US" sz="2800" dirty="0">
                <a:solidFill>
                  <a:srgbClr val="FF0000"/>
                </a:solidFill>
                <a:latin typeface="楷体" panose="02010609060101010101" pitchFamily="49" charset="-122"/>
                <a:ea typeface="楷体" panose="02010609060101010101" pitchFamily="49" charset="-122"/>
              </a:rPr>
              <a:t>要求扫除旧体制</a:t>
            </a:r>
            <a:r>
              <a:rPr lang="zh-CN" altLang="en-US" sz="2800" dirty="0">
                <a:solidFill>
                  <a:schemeClr val="tx1"/>
                </a:solidFill>
                <a:latin typeface="楷体" panose="02010609060101010101" pitchFamily="49" charset="-122"/>
                <a:ea typeface="楷体" panose="02010609060101010101" pitchFamily="49" charset="-122"/>
              </a:rPr>
              <a:t>，到</a:t>
            </a:r>
            <a:r>
              <a:rPr lang="en-US" altLang="zh-CN" sz="2800" dirty="0">
                <a:solidFill>
                  <a:schemeClr val="tx1"/>
                </a:solidFill>
                <a:latin typeface="楷体" panose="02010609060101010101" pitchFamily="49" charset="-122"/>
                <a:ea typeface="楷体" panose="02010609060101010101" pitchFamily="49" charset="-122"/>
              </a:rPr>
              <a:t>19</a:t>
            </a:r>
            <a:r>
              <a:rPr lang="zh-CN" altLang="en-US" sz="2800" dirty="0">
                <a:solidFill>
                  <a:schemeClr val="tx1"/>
                </a:solidFill>
                <a:latin typeface="楷体" panose="02010609060101010101" pitchFamily="49" charset="-122"/>
                <a:ea typeface="楷体" panose="02010609060101010101" pitchFamily="49" charset="-122"/>
              </a:rPr>
              <a:t>世纪中期资产阶级革命和改革运动风起云涌：美国南北战争、俄国废除农奴制、德意志和意大利实现统一</a:t>
            </a:r>
            <a:r>
              <a:rPr lang="en-US" altLang="zh-CN" sz="2800" dirty="0">
                <a:solidFill>
                  <a:schemeClr val="tx1"/>
                </a:solidFill>
                <a:latin typeface="楷体" panose="02010609060101010101" pitchFamily="49" charset="-122"/>
                <a:ea typeface="楷体" panose="02010609060101010101" pitchFamily="49" charset="-122"/>
              </a:rPr>
              <a:t>……</a:t>
            </a:r>
          </a:p>
        </p:txBody>
      </p:sp>
      <p:grpSp>
        <p:nvGrpSpPr>
          <p:cNvPr id="65" name="组合 64">
            <a:extLst>
              <a:ext uri="{FF2B5EF4-FFF2-40B4-BE49-F238E27FC236}">
                <a16:creationId xmlns:a16="http://schemas.microsoft.com/office/drawing/2014/main" id="{CAB5A8AA-BF84-4E4E-AB08-43ADC27DED97}"/>
              </a:ext>
            </a:extLst>
          </p:cNvPr>
          <p:cNvGrpSpPr/>
          <p:nvPr/>
        </p:nvGrpSpPr>
        <p:grpSpPr>
          <a:xfrm>
            <a:off x="4876283" y="3921507"/>
            <a:ext cx="4285765" cy="573555"/>
            <a:chOff x="4429791" y="4434483"/>
            <a:chExt cx="470547" cy="523220"/>
          </a:xfrm>
        </p:grpSpPr>
        <p:pic>
          <p:nvPicPr>
            <p:cNvPr id="66" name="图片 65">
              <a:extLst>
                <a:ext uri="{FF2B5EF4-FFF2-40B4-BE49-F238E27FC236}">
                  <a16:creationId xmlns:a16="http://schemas.microsoft.com/office/drawing/2014/main" id="{A7EFFF2E-02A5-448F-9890-53C466E6AB7E}"/>
                </a:ext>
              </a:extLst>
            </p:cNvPr>
            <p:cNvPicPr>
              <a:picLocks noChangeAspect="1"/>
            </p:cNvPicPr>
            <p:nvPr/>
          </p:nvPicPr>
          <p:blipFill rotWithShape="1">
            <a:blip r:embed="rId5"/>
            <a:srcRect r="38159" b="2217"/>
            <a:stretch/>
          </p:blipFill>
          <p:spPr>
            <a:xfrm>
              <a:off x="4429791" y="4434483"/>
              <a:ext cx="470547" cy="523220"/>
            </a:xfrm>
            <a:prstGeom prst="rect">
              <a:avLst/>
            </a:prstGeom>
            <a:effectLst>
              <a:outerShdw blurRad="50800" dist="38100" dir="2700000" algn="tl" rotWithShape="0">
                <a:prstClr val="black">
                  <a:alpha val="40000"/>
                </a:prstClr>
              </a:outerShdw>
            </a:effectLst>
          </p:spPr>
        </p:pic>
        <p:sp>
          <p:nvSpPr>
            <p:cNvPr id="67" name="文本框 66">
              <a:extLst>
                <a:ext uri="{FF2B5EF4-FFF2-40B4-BE49-F238E27FC236}">
                  <a16:creationId xmlns:a16="http://schemas.microsoft.com/office/drawing/2014/main" id="{69B07CDA-E939-42AD-B1C5-17926496CA9C}"/>
                </a:ext>
              </a:extLst>
            </p:cNvPr>
            <p:cNvSpPr txBox="1"/>
            <p:nvPr/>
          </p:nvSpPr>
          <p:spPr>
            <a:xfrm>
              <a:off x="4437607" y="4457441"/>
              <a:ext cx="462731" cy="477302"/>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社会阶级结构的重大变化</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68" name="文本框 67">
            <a:extLst>
              <a:ext uri="{FF2B5EF4-FFF2-40B4-BE49-F238E27FC236}">
                <a16:creationId xmlns:a16="http://schemas.microsoft.com/office/drawing/2014/main" id="{94D026D1-7FF7-4D2D-A51C-3C6D5283F057}"/>
              </a:ext>
            </a:extLst>
          </p:cNvPr>
          <p:cNvSpPr txBox="1"/>
          <p:nvPr/>
        </p:nvSpPr>
        <p:spPr>
          <a:xfrm>
            <a:off x="4370519" y="4531499"/>
            <a:ext cx="7519967" cy="2092881"/>
          </a:xfrm>
          <a:prstGeom prst="rect">
            <a:avLst/>
          </a:prstGeom>
          <a:noFill/>
        </p:spPr>
        <p:txBody>
          <a:bodyPr wrap="square">
            <a:spAutoFit/>
          </a:bodyPr>
          <a:lstStyle/>
          <a:p>
            <a:r>
              <a:rPr lang="zh-CN" altLang="en-US" sz="2600" b="1" dirty="0"/>
              <a:t>  （</a:t>
            </a:r>
            <a:r>
              <a:rPr lang="en-US" altLang="zh-CN" sz="2600" b="1" dirty="0"/>
              <a:t>1</a:t>
            </a:r>
            <a:r>
              <a:rPr lang="zh-CN" altLang="en-US" sz="2600" b="1" dirty="0"/>
              <a:t>）两大阶级：工业资产阶级、工业无产阶级。</a:t>
            </a:r>
          </a:p>
          <a:p>
            <a:r>
              <a:rPr lang="zh-CN" altLang="en-US" sz="2600" dirty="0"/>
              <a:t>    </a:t>
            </a:r>
            <a:r>
              <a:rPr lang="zh-CN" altLang="en-US" sz="2600" dirty="0">
                <a:solidFill>
                  <a:srgbClr val="FF0000"/>
                </a:solidFill>
                <a:effectLst>
                  <a:outerShdw blurRad="38100" dist="38100" dir="2700000" algn="tl">
                    <a:srgbClr val="000000">
                      <a:alpha val="43137"/>
                    </a:srgbClr>
                  </a:outerShdw>
                </a:effectLst>
              </a:rPr>
              <a:t>①工业资产阶级：</a:t>
            </a:r>
            <a:r>
              <a:rPr lang="zh-CN" altLang="en-US" sz="2600" dirty="0"/>
              <a:t>经济实力增长，通过改革进一步巩固了统治地位。</a:t>
            </a:r>
          </a:p>
          <a:p>
            <a:r>
              <a:rPr lang="zh-CN" altLang="en-US" sz="2600" dirty="0"/>
              <a:t>    </a:t>
            </a:r>
            <a:r>
              <a:rPr lang="zh-CN" altLang="en-US" sz="2600" dirty="0">
                <a:solidFill>
                  <a:srgbClr val="FF0000"/>
                </a:solidFill>
                <a:effectLst>
                  <a:outerShdw blurRad="38100" dist="38100" dir="2700000" algn="tl">
                    <a:srgbClr val="000000">
                      <a:alpha val="43137"/>
                    </a:srgbClr>
                  </a:outerShdw>
                </a:effectLst>
              </a:rPr>
              <a:t>②工人阶级：</a:t>
            </a:r>
            <a:r>
              <a:rPr lang="zh-CN" altLang="en-US" sz="2600" dirty="0"/>
              <a:t>为争取权利展开斗争。</a:t>
            </a:r>
          </a:p>
          <a:p>
            <a:r>
              <a:rPr lang="zh-CN" altLang="en-US" sz="2600" dirty="0"/>
              <a:t>  </a:t>
            </a:r>
            <a:r>
              <a:rPr lang="zh-CN" altLang="en-US" sz="2600" b="1" dirty="0"/>
              <a:t>（</a:t>
            </a:r>
            <a:r>
              <a:rPr lang="en-US" altLang="zh-CN" sz="2600" b="1" dirty="0"/>
              <a:t>2</a:t>
            </a:r>
            <a:r>
              <a:rPr lang="zh-CN" altLang="en-US" sz="2600" b="1" dirty="0"/>
              <a:t>）中间阶层：技术人员、管理人员等力量发展。</a:t>
            </a:r>
          </a:p>
        </p:txBody>
      </p:sp>
    </p:spTree>
    <p:custDataLst>
      <p:tags r:id="rId1"/>
    </p:custDataLst>
    <p:extLst>
      <p:ext uri="{BB962C8B-B14F-4D97-AF65-F5344CB8AC3E}">
        <p14:creationId xmlns:p14="http://schemas.microsoft.com/office/powerpoint/2010/main" val="414813249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blinds(horizontal)">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
                                            <p:txEl>
                                              <p:pRg st="0" end="0"/>
                                            </p:txEl>
                                          </p:spTgt>
                                        </p:tgtEl>
                                        <p:attrNameLst>
                                          <p:attrName>style.visibility</p:attrName>
                                        </p:attrNameLst>
                                      </p:cBhvr>
                                      <p:to>
                                        <p:strVal val="visible"/>
                                      </p:to>
                                    </p:set>
                                    <p:animEffect transition="in" filter="wipe(left)">
                                      <p:cBhvr>
                                        <p:cTn id="27" dur="500"/>
                                        <p:tgtEl>
                                          <p:spTgt spid="68">
                                            <p:txEl>
                                              <p:pRg st="0" end="0"/>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68">
                                            <p:txEl>
                                              <p:pRg st="1" end="1"/>
                                            </p:txEl>
                                          </p:spTgt>
                                        </p:tgtEl>
                                        <p:attrNameLst>
                                          <p:attrName>style.visibility</p:attrName>
                                        </p:attrNameLst>
                                      </p:cBhvr>
                                      <p:to>
                                        <p:strVal val="visible"/>
                                      </p:to>
                                    </p:set>
                                    <p:animEffect transition="in" filter="wipe(left)">
                                      <p:cBhvr>
                                        <p:cTn id="30" dur="500"/>
                                        <p:tgtEl>
                                          <p:spTgt spid="68">
                                            <p:txEl>
                                              <p:pRg st="1" end="1"/>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68">
                                            <p:txEl>
                                              <p:pRg st="2" end="2"/>
                                            </p:txEl>
                                          </p:spTgt>
                                        </p:tgtEl>
                                        <p:attrNameLst>
                                          <p:attrName>style.visibility</p:attrName>
                                        </p:attrNameLst>
                                      </p:cBhvr>
                                      <p:to>
                                        <p:strVal val="visible"/>
                                      </p:to>
                                    </p:set>
                                    <p:animEffect transition="in" filter="wipe(left)">
                                      <p:cBhvr>
                                        <p:cTn id="33" dur="500"/>
                                        <p:tgtEl>
                                          <p:spTgt spid="6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8">
                                            <p:txEl>
                                              <p:pRg st="3" end="3"/>
                                            </p:txEl>
                                          </p:spTgt>
                                        </p:tgtEl>
                                        <p:attrNameLst>
                                          <p:attrName>style.visibility</p:attrName>
                                        </p:attrNameLst>
                                      </p:cBhvr>
                                      <p:to>
                                        <p:strVal val="visible"/>
                                      </p:to>
                                    </p:set>
                                    <p:animEffect transition="in" filter="wipe(left)">
                                      <p:cBhvr>
                                        <p:cTn id="38" dur="500"/>
                                        <p:tgtEl>
                                          <p:spTgt spid="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工业革命的影响：社会生活</a:t>
            </a:r>
          </a:p>
        </p:txBody>
      </p:sp>
      <p:pic>
        <p:nvPicPr>
          <p:cNvPr id="3" name="图片 2">
            <a:extLst>
              <a:ext uri="{FF2B5EF4-FFF2-40B4-BE49-F238E27FC236}">
                <a16:creationId xmlns:a16="http://schemas.microsoft.com/office/drawing/2014/main" id="{16D0C74F-CBBE-4AD6-8CD4-FCD1D73E0F43}"/>
              </a:ext>
            </a:extLst>
          </p:cNvPr>
          <p:cNvPicPr>
            <a:picLocks noChangeAspect="1"/>
          </p:cNvPicPr>
          <p:nvPr/>
        </p:nvPicPr>
        <p:blipFill>
          <a:blip r:embed="rId4"/>
          <a:stretch>
            <a:fillRect/>
          </a:stretch>
        </p:blipFill>
        <p:spPr>
          <a:xfrm>
            <a:off x="347868" y="1102636"/>
            <a:ext cx="5354029" cy="3881248"/>
          </a:xfrm>
          <a:prstGeom prst="rect">
            <a:avLst/>
          </a:prstGeom>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15D5EEA7-70F3-49F5-AB86-7ABAFCBC899B}"/>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b="53929"/>
          <a:stretch>
            <a:fillRect/>
          </a:stretch>
        </p:blipFill>
        <p:spPr>
          <a:xfrm>
            <a:off x="5902610" y="1265727"/>
            <a:ext cx="3078428" cy="302434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668ED110-0C59-46B5-A217-3A20F672183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53169" b="602"/>
          <a:stretch>
            <a:fillRect/>
          </a:stretch>
        </p:blipFill>
        <p:spPr>
          <a:xfrm>
            <a:off x="8981038" y="1265726"/>
            <a:ext cx="3067878" cy="3024347"/>
          </a:xfrm>
          <a:prstGeom prst="rect">
            <a:avLst/>
          </a:prstGeom>
          <a:effectLst>
            <a:outerShdw blurRad="50800" dist="38100" dir="2700000" algn="tl" rotWithShape="0">
              <a:prstClr val="black">
                <a:alpha val="40000"/>
              </a:prstClr>
            </a:outerShdw>
          </a:effectLst>
        </p:spPr>
      </p:pic>
      <p:sp>
        <p:nvSpPr>
          <p:cNvPr id="16" name="文本框 15">
            <a:extLst>
              <a:ext uri="{FF2B5EF4-FFF2-40B4-BE49-F238E27FC236}">
                <a16:creationId xmlns:a16="http://schemas.microsoft.com/office/drawing/2014/main" id="{39A1D0D8-DAF9-4D6B-9662-D6DAEF296337}"/>
              </a:ext>
            </a:extLst>
          </p:cNvPr>
          <p:cNvSpPr txBox="1"/>
          <p:nvPr/>
        </p:nvSpPr>
        <p:spPr>
          <a:xfrm>
            <a:off x="6222855" y="4399109"/>
            <a:ext cx="5277827" cy="584775"/>
          </a:xfrm>
          <a:prstGeom prst="rect">
            <a:avLst/>
          </a:prstGeom>
          <a:noFill/>
        </p:spPr>
        <p:txBody>
          <a:bodyPr wrap="square" rtlCol="0">
            <a:spAutoFit/>
          </a:bodyPr>
          <a:lstStyle/>
          <a:p>
            <a:pPr algn="ctr"/>
            <a:r>
              <a:rPr lang="zh-CN" altLang="en-US" sz="3200" dirty="0">
                <a:latin typeface="楷体" panose="02010609060101010101" pitchFamily="49" charset="-122"/>
                <a:ea typeface="楷体" panose="02010609060101010101" pitchFamily="49" charset="-122"/>
                <a:cs typeface="楷体" panose="02010609060101010101" charset="-122"/>
              </a:rPr>
              <a:t>◎英国就业人口比重的变化</a:t>
            </a:r>
          </a:p>
        </p:txBody>
      </p:sp>
      <p:grpSp>
        <p:nvGrpSpPr>
          <p:cNvPr id="17" name="组合 16">
            <a:extLst>
              <a:ext uri="{FF2B5EF4-FFF2-40B4-BE49-F238E27FC236}">
                <a16:creationId xmlns:a16="http://schemas.microsoft.com/office/drawing/2014/main" id="{9CD9A7BA-B978-496A-9C31-B3DAB80610D7}"/>
              </a:ext>
            </a:extLst>
          </p:cNvPr>
          <p:cNvGrpSpPr/>
          <p:nvPr/>
        </p:nvGrpSpPr>
        <p:grpSpPr>
          <a:xfrm>
            <a:off x="609890" y="5350014"/>
            <a:ext cx="1047458" cy="979274"/>
            <a:chOff x="4429791" y="4434483"/>
            <a:chExt cx="106271" cy="893333"/>
          </a:xfrm>
        </p:grpSpPr>
        <p:pic>
          <p:nvPicPr>
            <p:cNvPr id="18" name="图片 17">
              <a:extLst>
                <a:ext uri="{FF2B5EF4-FFF2-40B4-BE49-F238E27FC236}">
                  <a16:creationId xmlns:a16="http://schemas.microsoft.com/office/drawing/2014/main" id="{FDD8EA68-FAFF-4265-B8DF-8B902B650A57}"/>
                </a:ext>
              </a:extLst>
            </p:cNvPr>
            <p:cNvPicPr>
              <a:picLocks noChangeAspect="1"/>
            </p:cNvPicPr>
            <p:nvPr/>
          </p:nvPicPr>
          <p:blipFill rotWithShape="1">
            <a:blip r:embed="rId6"/>
            <a:srcRect r="38159" b="2217"/>
            <a:stretch/>
          </p:blipFill>
          <p:spPr>
            <a:xfrm>
              <a:off x="4429791" y="4434483"/>
              <a:ext cx="106271" cy="893333"/>
            </a:xfrm>
            <a:prstGeom prst="rect">
              <a:avLst/>
            </a:prstGeom>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278A24F6-4C61-42D9-B6B1-7A866045CBF2}"/>
                </a:ext>
              </a:extLst>
            </p:cNvPr>
            <p:cNvSpPr txBox="1"/>
            <p:nvPr/>
          </p:nvSpPr>
          <p:spPr>
            <a:xfrm>
              <a:off x="4437607" y="4457441"/>
              <a:ext cx="98455" cy="87037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社会生活</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21" name="文本框 20">
            <a:extLst>
              <a:ext uri="{FF2B5EF4-FFF2-40B4-BE49-F238E27FC236}">
                <a16:creationId xmlns:a16="http://schemas.microsoft.com/office/drawing/2014/main" id="{5C15CCCF-30B2-4AA3-9668-2ACC92330651}"/>
              </a:ext>
            </a:extLst>
          </p:cNvPr>
          <p:cNvSpPr txBox="1"/>
          <p:nvPr/>
        </p:nvSpPr>
        <p:spPr>
          <a:xfrm>
            <a:off x="1657348" y="5362597"/>
            <a:ext cx="9843334" cy="954107"/>
          </a:xfrm>
          <a:prstGeom prst="rect">
            <a:avLst/>
          </a:prstGeom>
          <a:noFill/>
        </p:spPr>
        <p:txBody>
          <a:bodyPr wrap="square">
            <a:spAutoFit/>
          </a:bodyPr>
          <a:lstStyle/>
          <a:p>
            <a:r>
              <a:rPr lang="zh-CN" altLang="en-US" sz="2800" b="1" dirty="0"/>
              <a:t>（1）城市化：</a:t>
            </a:r>
            <a:r>
              <a:rPr lang="zh-CN" altLang="en-US" sz="2800" dirty="0"/>
              <a:t>以</a:t>
            </a:r>
            <a:r>
              <a:rPr lang="zh-CN" altLang="en-US" sz="2800" dirty="0">
                <a:solidFill>
                  <a:srgbClr val="FF0000"/>
                </a:solidFill>
              </a:rPr>
              <a:t>工厂为中心</a:t>
            </a:r>
            <a:r>
              <a:rPr lang="zh-CN" altLang="en-US" sz="2800" dirty="0"/>
              <a:t>形成的</a:t>
            </a:r>
            <a:r>
              <a:rPr lang="zh-CN" altLang="en-US" sz="2800" dirty="0">
                <a:solidFill>
                  <a:srgbClr val="FF0000"/>
                </a:solidFill>
              </a:rPr>
              <a:t>大批城市</a:t>
            </a:r>
            <a:r>
              <a:rPr lang="zh-CN" altLang="en-US" sz="2800" dirty="0"/>
              <a:t>形成。</a:t>
            </a:r>
          </a:p>
          <a:p>
            <a:r>
              <a:rPr lang="zh-CN" altLang="en-US" sz="2800" b="1" dirty="0"/>
              <a:t>（2）生活改善：</a:t>
            </a:r>
            <a:r>
              <a:rPr lang="zh-CN" altLang="en-US" sz="2800" dirty="0"/>
              <a:t>现代工业提供</a:t>
            </a:r>
            <a:r>
              <a:rPr lang="zh-CN" altLang="en-US" sz="2800" dirty="0">
                <a:solidFill>
                  <a:srgbClr val="FF0000"/>
                </a:solidFill>
              </a:rPr>
              <a:t>物美价廉</a:t>
            </a:r>
            <a:r>
              <a:rPr lang="zh-CN" altLang="en-US" sz="2800" dirty="0"/>
              <a:t>商品，</a:t>
            </a:r>
            <a:r>
              <a:rPr lang="zh-CN" altLang="en-US" sz="2800" dirty="0">
                <a:solidFill>
                  <a:srgbClr val="FF0000"/>
                </a:solidFill>
              </a:rPr>
              <a:t>改善</a:t>
            </a:r>
            <a:r>
              <a:rPr lang="zh-CN" altLang="en-US" sz="2800" dirty="0"/>
              <a:t>人们</a:t>
            </a:r>
            <a:r>
              <a:rPr lang="zh-CN" altLang="en-US" sz="2800" dirty="0">
                <a:solidFill>
                  <a:srgbClr val="FF0000"/>
                </a:solidFill>
              </a:rPr>
              <a:t>生</a:t>
            </a:r>
            <a:r>
              <a:rPr lang="zh-CN" altLang="en-US" sz="2800" dirty="0"/>
              <a:t>活。</a:t>
            </a:r>
          </a:p>
        </p:txBody>
      </p:sp>
    </p:spTree>
    <p:custDataLst>
      <p:tags r:id="rId1"/>
    </p:custDataLst>
    <p:extLst>
      <p:ext uri="{BB962C8B-B14F-4D97-AF65-F5344CB8AC3E}">
        <p14:creationId xmlns:p14="http://schemas.microsoft.com/office/powerpoint/2010/main" val="169465672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rot="16200000">
            <a:off x="7730533" y="605601"/>
            <a:ext cx="3240158" cy="3957145"/>
          </a:xfrm>
          <a:prstGeom prst="rect">
            <a:avLst/>
          </a:prstGeom>
          <a:noFill/>
          <a:ln w="152400">
            <a:gradFill flip="none" rotWithShape="1">
              <a:gsLst>
                <a:gs pos="0">
                  <a:srgbClr val="FFC000"/>
                </a:gs>
                <a:gs pos="100000">
                  <a:srgbClr val="F34B2D"/>
                </a:gs>
              </a:gsLst>
              <a:lin ang="27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1600">
              <a:gradFill>
                <a:gsLst>
                  <a:gs pos="0">
                    <a:srgbClr val="FFC000"/>
                  </a:gs>
                  <a:gs pos="100000">
                    <a:srgbClr val="F34B2D"/>
                  </a:gs>
                </a:gsLst>
                <a:lin ang="2700000" scaled="1"/>
              </a:gradFill>
              <a:effectLst>
                <a:outerShdw blurRad="38100" dist="38100" dir="2700000" algn="tl">
                  <a:srgbClr val="000000">
                    <a:alpha val="43137"/>
                  </a:srgbClr>
                </a:outerShdw>
              </a:effectLst>
              <a:latin typeface="Agency FB" panose="020B0503020202020204" pitchFamily="34" charset="0"/>
            </a:endParaRPr>
          </a:p>
        </p:txBody>
      </p:sp>
      <p:sp>
        <p:nvSpPr>
          <p:cNvPr id="4" name="TextBox 7"/>
          <p:cNvSpPr txBox="1"/>
          <p:nvPr/>
        </p:nvSpPr>
        <p:spPr>
          <a:xfrm>
            <a:off x="7372039" y="1120861"/>
            <a:ext cx="4037141" cy="523220"/>
          </a:xfrm>
          <a:prstGeom prst="rect">
            <a:avLst/>
          </a:prstGeom>
          <a:noFill/>
        </p:spPr>
        <p:txBody>
          <a:bodyPr wrap="square" rtlCol="0">
            <a:spAutoFit/>
          </a:bodyPr>
          <a:lstStyle/>
          <a:p>
            <a:pPr algn="ctr"/>
            <a:r>
              <a:rPr lang="en-US" sz="1400" spc="600" dirty="0">
                <a:gradFill>
                  <a:gsLst>
                    <a:gs pos="0">
                      <a:srgbClr val="FFC000"/>
                    </a:gs>
                    <a:gs pos="100000">
                      <a:srgbClr val="F34B2D"/>
                    </a:gs>
                  </a:gsLst>
                  <a:lin ang="2700000" scaled="1"/>
                </a:gradFill>
                <a:latin typeface="+mn-ea"/>
                <a:cs typeface="Oswald" charset="0"/>
              </a:rPr>
              <a:t>Industrial background of revolution</a:t>
            </a:r>
          </a:p>
        </p:txBody>
      </p:sp>
      <p:pic>
        <p:nvPicPr>
          <p:cNvPr id="8" name="图片 7">
            <a:extLst>
              <a:ext uri="{FF2B5EF4-FFF2-40B4-BE49-F238E27FC236}">
                <a16:creationId xmlns:a16="http://schemas.microsoft.com/office/drawing/2014/main" id="{B015F0B6-C28B-4E60-92C0-1374016EBEB1}"/>
              </a:ext>
            </a:extLst>
          </p:cNvPr>
          <p:cNvPicPr>
            <a:picLocks noChangeAspect="1"/>
          </p:cNvPicPr>
          <p:nvPr/>
        </p:nvPicPr>
        <p:blipFill>
          <a:blip r:embed="rId2"/>
          <a:stretch>
            <a:fillRect/>
          </a:stretch>
        </p:blipFill>
        <p:spPr>
          <a:xfrm>
            <a:off x="8558390" y="1742803"/>
            <a:ext cx="1704193" cy="1632944"/>
          </a:xfrm>
          <a:prstGeom prst="rect">
            <a:avLst/>
          </a:prstGeom>
        </p:spPr>
      </p:pic>
      <p:sp>
        <p:nvSpPr>
          <p:cNvPr id="3" name="TextBox 6"/>
          <p:cNvSpPr txBox="1"/>
          <p:nvPr/>
        </p:nvSpPr>
        <p:spPr>
          <a:xfrm>
            <a:off x="7452036" y="3375747"/>
            <a:ext cx="3957144" cy="646331"/>
          </a:xfrm>
          <a:prstGeom prst="rect">
            <a:avLst/>
          </a:prstGeom>
          <a:noFill/>
        </p:spPr>
        <p:txBody>
          <a:bodyPr wrap="square" rtlCol="0">
            <a:spAutoFit/>
          </a:bodyPr>
          <a:lstStyle/>
          <a:p>
            <a:pPr algn="ctr"/>
            <a:r>
              <a:rPr lang="zh-CN" altLang="en-US" sz="3600" b="1" spc="300" dirty="0">
                <a:gradFill>
                  <a:gsLst>
                    <a:gs pos="0">
                      <a:srgbClr val="FFC000"/>
                    </a:gs>
                    <a:gs pos="100000">
                      <a:srgbClr val="F34B2D"/>
                    </a:gs>
                  </a:gsLst>
                  <a:lin ang="2700000" scaled="1"/>
                </a:gradFill>
                <a:latin typeface="+mn-ea"/>
                <a:cs typeface="Oswald" charset="0"/>
              </a:rPr>
              <a:t>工业革命的背景</a:t>
            </a:r>
            <a:endParaRPr lang="en-US" sz="3600" b="1" spc="300" dirty="0">
              <a:gradFill>
                <a:gsLst>
                  <a:gs pos="0">
                    <a:srgbClr val="FFC000"/>
                  </a:gs>
                  <a:gs pos="100000">
                    <a:srgbClr val="F34B2D"/>
                  </a:gs>
                </a:gsLst>
                <a:lin ang="2700000" scaled="1"/>
              </a:gradFill>
              <a:latin typeface="+mn-ea"/>
              <a:cs typeface="Oswald" charset="0"/>
            </a:endParaRPr>
          </a:p>
        </p:txBody>
      </p:sp>
      <p:sp>
        <p:nvSpPr>
          <p:cNvPr id="7" name="文本框 6">
            <a:extLst>
              <a:ext uri="{FF2B5EF4-FFF2-40B4-BE49-F238E27FC236}">
                <a16:creationId xmlns:a16="http://schemas.microsoft.com/office/drawing/2014/main" id="{116C8E9A-E3B4-4D5E-A28D-D17E9A473025}"/>
              </a:ext>
            </a:extLst>
          </p:cNvPr>
          <p:cNvSpPr txBox="1"/>
          <p:nvPr/>
        </p:nvSpPr>
        <p:spPr>
          <a:xfrm>
            <a:off x="7372038" y="4389360"/>
            <a:ext cx="4037141" cy="1785104"/>
          </a:xfrm>
          <a:prstGeom prst="rect">
            <a:avLst/>
          </a:prstGeom>
          <a:noFill/>
        </p:spPr>
        <p:txBody>
          <a:bodyPr wrap="square">
            <a:spAutoFit/>
          </a:bodyPr>
          <a:lstStyle/>
          <a:p>
            <a:r>
              <a:rPr lang="zh-CN" altLang="en-US" sz="2200" dirty="0">
                <a:solidFill>
                  <a:srgbClr val="F1C043"/>
                </a:solidFill>
                <a:effectLst>
                  <a:outerShdw blurRad="38100" dist="38100" dir="2700000" algn="tl">
                    <a:srgbClr val="000000">
                      <a:alpha val="43137"/>
                    </a:srgbClr>
                  </a:outerShdw>
                </a:effectLst>
                <a:latin typeface="+mn-ea"/>
              </a:rPr>
              <a:t> “就某些条件来说，欧洲大陆也有比英国更好的国家——如荷兰和法国，但是没有哪个国家有英国这样好的综合条件。”</a:t>
            </a:r>
            <a:endParaRPr lang="en-US" altLang="zh-CN" sz="2200" dirty="0">
              <a:solidFill>
                <a:srgbClr val="F1C043"/>
              </a:solidFill>
              <a:effectLst>
                <a:outerShdw blurRad="38100" dist="38100" dir="2700000" algn="tl">
                  <a:srgbClr val="000000">
                    <a:alpha val="43137"/>
                  </a:srgbClr>
                </a:outerShdw>
              </a:effectLst>
              <a:latin typeface="+mn-ea"/>
            </a:endParaRPr>
          </a:p>
          <a:p>
            <a:pPr algn="r"/>
            <a:r>
              <a:rPr lang="zh-CN" altLang="en-US" sz="2200" dirty="0">
                <a:solidFill>
                  <a:srgbClr val="F1C043"/>
                </a:solidFill>
                <a:effectLst>
                  <a:outerShdw blurRad="38100" dist="38100" dir="2700000" algn="tl">
                    <a:srgbClr val="000000">
                      <a:alpha val="43137"/>
                    </a:srgbClr>
                  </a:outerShdw>
                </a:effectLst>
                <a:latin typeface="+mn-ea"/>
              </a:rPr>
              <a:t>——马克垚《世界文明史》</a:t>
            </a:r>
          </a:p>
        </p:txBody>
      </p:sp>
    </p:spTree>
    <p:extLst>
      <p:ext uri="{BB962C8B-B14F-4D97-AF65-F5344CB8AC3E}">
        <p14:creationId xmlns:p14="http://schemas.microsoft.com/office/powerpoint/2010/main" val="29795422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工业革命的影响：社会生活</a:t>
            </a:r>
          </a:p>
        </p:txBody>
      </p:sp>
      <p:sp>
        <p:nvSpPr>
          <p:cNvPr id="11" name="矩形 10">
            <a:extLst>
              <a:ext uri="{FF2B5EF4-FFF2-40B4-BE49-F238E27FC236}">
                <a16:creationId xmlns:a16="http://schemas.microsoft.com/office/drawing/2014/main" id="{1B83C34E-D8A6-4956-9CE2-1779B7291146}"/>
              </a:ext>
            </a:extLst>
          </p:cNvPr>
          <p:cNvSpPr/>
          <p:nvPr/>
        </p:nvSpPr>
        <p:spPr>
          <a:xfrm>
            <a:off x="4834905" y="969515"/>
            <a:ext cx="6853511" cy="3185042"/>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在</a:t>
            </a:r>
            <a:r>
              <a:rPr lang="en-US" altLang="zh-CN" sz="2800" dirty="0">
                <a:solidFill>
                  <a:schemeClr val="tx1"/>
                </a:solidFill>
                <a:latin typeface="楷体" panose="02010609060101010101" pitchFamily="49" charset="-122"/>
                <a:ea typeface="楷体" panose="02010609060101010101" pitchFamily="49" charset="-122"/>
              </a:rPr>
              <a:t>19</a:t>
            </a:r>
            <a:r>
              <a:rPr lang="zh-CN" altLang="en-US" sz="2800" dirty="0">
                <a:solidFill>
                  <a:schemeClr val="tx1"/>
                </a:solidFill>
                <a:latin typeface="楷体" panose="02010609060101010101" pitchFamily="49" charset="-122"/>
                <a:ea typeface="楷体" panose="02010609060101010101" pitchFamily="49" charset="-122"/>
              </a:rPr>
              <a:t>世纪</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许多城镇兴建</a:t>
            </a:r>
            <a:r>
              <a:rPr lang="zh-CN" altLang="en-US" sz="2800" dirty="0">
                <a:solidFill>
                  <a:srgbClr val="FF0000"/>
                </a:solidFill>
                <a:latin typeface="楷体" panose="02010609060101010101" pitchFamily="49" charset="-122"/>
                <a:ea typeface="楷体" panose="02010609060101010101" pitchFamily="49" charset="-122"/>
              </a:rPr>
              <a:t>博物馆和大型图书馆</a:t>
            </a:r>
            <a:r>
              <a:rPr lang="zh-CN" altLang="en-US" sz="2800" dirty="0">
                <a:solidFill>
                  <a:schemeClr val="tx1"/>
                </a:solidFill>
                <a:latin typeface="楷体" panose="02010609060101010101" pitchFamily="49" charset="-122"/>
                <a:ea typeface="楷体" panose="02010609060101010101" pitchFamily="49" charset="-122"/>
              </a:rPr>
              <a:t>，为普通民众提供了获取知识的机会。此外，</a:t>
            </a:r>
            <a:r>
              <a:rPr lang="zh-CN" altLang="en-US" sz="2800" dirty="0">
                <a:solidFill>
                  <a:srgbClr val="FF0000"/>
                </a:solidFill>
                <a:latin typeface="楷体" panose="02010609060101010101" pitchFamily="49" charset="-122"/>
                <a:ea typeface="楷体" panose="02010609060101010101" pitchFamily="49" charset="-122"/>
              </a:rPr>
              <a:t>理性休闲运动</a:t>
            </a:r>
            <a:r>
              <a:rPr lang="zh-CN" altLang="en-US" sz="2800" dirty="0">
                <a:solidFill>
                  <a:schemeClr val="tx1"/>
                </a:solidFill>
                <a:latin typeface="楷体" panose="02010609060101010101" pitchFamily="49" charset="-122"/>
                <a:ea typeface="楷体" panose="02010609060101010101" pitchFamily="49" charset="-122"/>
              </a:rPr>
              <a:t>还倡导人们走出室外，来到乡村漫步思考和研究自然。</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以营利为目的的</a:t>
            </a:r>
            <a:r>
              <a:rPr lang="zh-CN" altLang="en-US" sz="2800" dirty="0">
                <a:solidFill>
                  <a:srgbClr val="FF0000"/>
                </a:solidFill>
                <a:latin typeface="楷体" panose="02010609060101010101" pitchFamily="49" charset="-122"/>
                <a:ea typeface="楷体" panose="02010609060101010101" pitchFamily="49" charset="-122"/>
              </a:rPr>
              <a:t>流行书籍和报纸</a:t>
            </a:r>
            <a:r>
              <a:rPr lang="zh-CN" altLang="en-US" sz="2800" dirty="0">
                <a:solidFill>
                  <a:schemeClr val="tx1"/>
                </a:solidFill>
                <a:latin typeface="楷体" panose="02010609060101010101" pitchFamily="49" charset="-122"/>
                <a:ea typeface="楷体" panose="02010609060101010101" pitchFamily="49" charset="-122"/>
              </a:rPr>
              <a:t>大量增加，</a:t>
            </a:r>
            <a:r>
              <a:rPr lang="en-US" altLang="zh-CN" sz="2800" dirty="0">
                <a:solidFill>
                  <a:schemeClr val="tx1"/>
                </a:solidFill>
                <a:latin typeface="楷体" panose="02010609060101010101" pitchFamily="49" charset="-122"/>
                <a:ea typeface="楷体" panose="02010609060101010101" pitchFamily="49" charset="-122"/>
              </a:rPr>
              <a:t>……1856-1882</a:t>
            </a:r>
            <a:r>
              <a:rPr lang="zh-CN" altLang="en-US" sz="2800" dirty="0">
                <a:solidFill>
                  <a:schemeClr val="tx1"/>
                </a:solidFill>
                <a:latin typeface="楷体" panose="02010609060101010101" pitchFamily="49" charset="-122"/>
                <a:ea typeface="楷体" panose="02010609060101010101" pitchFamily="49" charset="-122"/>
              </a:rPr>
              <a:t>年的（报纸销售）增长率</a:t>
            </a:r>
            <a:r>
              <a:rPr lang="zh-CN" altLang="en-US" sz="2800" dirty="0">
                <a:solidFill>
                  <a:srgbClr val="FF0000"/>
                </a:solidFill>
                <a:latin typeface="楷体" panose="02010609060101010101" pitchFamily="49" charset="-122"/>
                <a:ea typeface="楷体" panose="02010609060101010101" pitchFamily="49" charset="-122"/>
              </a:rPr>
              <a:t>高达</a:t>
            </a:r>
            <a:r>
              <a:rPr lang="en-US" altLang="zh-CN" sz="2800" dirty="0">
                <a:solidFill>
                  <a:srgbClr val="FF0000"/>
                </a:solidFill>
                <a:latin typeface="楷体" panose="02010609060101010101" pitchFamily="49" charset="-122"/>
                <a:ea typeface="楷体" panose="02010609060101010101" pitchFamily="49" charset="-122"/>
              </a:rPr>
              <a:t>600%</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欧阳萍</a:t>
            </a:r>
            <a:endParaRPr lang="en-US" altLang="zh-CN" sz="2800" dirty="0">
              <a:solidFill>
                <a:schemeClr val="tx1"/>
              </a:solidFill>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71E05C70-9A21-4199-B60B-B0F1B14CEEF6}"/>
              </a:ext>
            </a:extLst>
          </p:cNvPr>
          <p:cNvGrpSpPr/>
          <p:nvPr/>
        </p:nvGrpSpPr>
        <p:grpSpPr>
          <a:xfrm>
            <a:off x="4265548" y="4281219"/>
            <a:ext cx="7422869" cy="2289885"/>
            <a:chOff x="6488639" y="2768793"/>
            <a:chExt cx="5333781" cy="2170955"/>
          </a:xfrm>
        </p:grpSpPr>
        <p:pic>
          <p:nvPicPr>
            <p:cNvPr id="12" name="图片 11">
              <a:extLst>
                <a:ext uri="{FF2B5EF4-FFF2-40B4-BE49-F238E27FC236}">
                  <a16:creationId xmlns:a16="http://schemas.microsoft.com/office/drawing/2014/main" id="{9134B37F-630C-4CC7-9844-9861F7B95EF0}"/>
                </a:ext>
              </a:extLst>
            </p:cNvPr>
            <p:cNvPicPr>
              <a:picLocks noChangeAspect="1"/>
            </p:cNvPicPr>
            <p:nvPr/>
          </p:nvPicPr>
          <p:blipFill rotWithShape="1">
            <a:blip r:embed="rId4">
              <a:lum contrast="6000"/>
              <a:extLst>
                <a:ext uri="{BEBA8EAE-BF5A-486C-A8C5-ECC9F3942E4B}">
                  <a14:imgProps xmlns:a14="http://schemas.microsoft.com/office/drawing/2010/main">
                    <a14:imgLayer r:embed="rId5">
                      <a14:imgEffect>
                        <a14:brightnessContrast bright="20000" contrast="-40000"/>
                      </a14:imgEffect>
                      <a14:imgEffect>
                        <a14:sharpenSoften amount="25000"/>
                      </a14:imgEffect>
                    </a14:imgLayer>
                  </a14:imgProps>
                </a:ext>
              </a:extLst>
            </a:blip>
            <a:srcRect l="2399" t="5681" r="925" b="5966"/>
            <a:stretch/>
          </p:blipFill>
          <p:spPr>
            <a:xfrm>
              <a:off x="6897757" y="2768793"/>
              <a:ext cx="4924663" cy="2170955"/>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a:scene3d>
              <a:camera prst="perspectiveFront"/>
              <a:lightRig rig="soft" dir="t"/>
            </a:scene3d>
            <a:sp3d contourW="12700" prstMaterial="matte">
              <a:bevelT w="63500" h="50800"/>
              <a:contourClr>
                <a:srgbClr val="C0C0C0"/>
              </a:contourClr>
            </a:sp3d>
          </p:spPr>
        </p:pic>
        <p:sp>
          <p:nvSpPr>
            <p:cNvPr id="13" name="文本框 12">
              <a:extLst>
                <a:ext uri="{FF2B5EF4-FFF2-40B4-BE49-F238E27FC236}">
                  <a16:creationId xmlns:a16="http://schemas.microsoft.com/office/drawing/2014/main" id="{88E6AA67-C300-435B-8FAB-454C3D82384A}"/>
                </a:ext>
              </a:extLst>
            </p:cNvPr>
            <p:cNvSpPr txBox="1"/>
            <p:nvPr/>
          </p:nvSpPr>
          <p:spPr>
            <a:xfrm>
              <a:off x="6488639" y="2768793"/>
              <a:ext cx="2871449" cy="461665"/>
            </a:xfrm>
            <a:prstGeom prst="rect">
              <a:avLst/>
            </a:prstGeom>
            <a:noFill/>
          </p:spPr>
          <p:txBody>
            <a:bodyPr wrap="square" rtlCol="0">
              <a:spAutoFit/>
            </a:bodyPr>
            <a:lstStyle/>
            <a:p>
              <a:pPr algn="ctr"/>
              <a:r>
                <a:rPr lang="zh-CN" altLang="en-US" sz="2400" dirty="0">
                  <a:latin typeface="楷体" panose="02010609060101010101" pitchFamily="49" charset="-122"/>
                  <a:ea typeface="楷体" panose="02010609060101010101" pitchFamily="49" charset="-122"/>
                  <a:cs typeface="楷体" panose="02010609060101010101" charset="-122"/>
                </a:rPr>
                <a:t>◎西方四国的人口</a:t>
              </a:r>
            </a:p>
          </p:txBody>
        </p:sp>
      </p:grpSp>
      <p:pic>
        <p:nvPicPr>
          <p:cNvPr id="20" name="图片 19">
            <a:extLst>
              <a:ext uri="{FF2B5EF4-FFF2-40B4-BE49-F238E27FC236}">
                <a16:creationId xmlns:a16="http://schemas.microsoft.com/office/drawing/2014/main" id="{D8F320C1-1F38-48AA-9F41-FEBFD372BF08}"/>
              </a:ext>
            </a:extLst>
          </p:cNvPr>
          <p:cNvPicPr>
            <a:picLocks noChangeAspect="1"/>
          </p:cNvPicPr>
          <p:nvPr/>
        </p:nvPicPr>
        <p:blipFill>
          <a:blip r:embed="rId6"/>
          <a:stretch>
            <a:fillRect/>
          </a:stretch>
        </p:blipFill>
        <p:spPr>
          <a:xfrm>
            <a:off x="347869" y="850585"/>
            <a:ext cx="4372525" cy="5868267"/>
          </a:xfrm>
          <a:prstGeom prst="rect">
            <a:avLst/>
          </a:prstGeom>
        </p:spPr>
      </p:pic>
      <p:grpSp>
        <p:nvGrpSpPr>
          <p:cNvPr id="22" name="组合 21">
            <a:extLst>
              <a:ext uri="{FF2B5EF4-FFF2-40B4-BE49-F238E27FC236}">
                <a16:creationId xmlns:a16="http://schemas.microsoft.com/office/drawing/2014/main" id="{7E8AAE70-BE58-4D79-B284-A72A39B82CEA}"/>
              </a:ext>
            </a:extLst>
          </p:cNvPr>
          <p:cNvGrpSpPr/>
          <p:nvPr/>
        </p:nvGrpSpPr>
        <p:grpSpPr>
          <a:xfrm>
            <a:off x="5094391" y="4281219"/>
            <a:ext cx="2003218" cy="500731"/>
            <a:chOff x="4429791" y="4423903"/>
            <a:chExt cx="106271" cy="903913"/>
          </a:xfrm>
        </p:grpSpPr>
        <p:pic>
          <p:nvPicPr>
            <p:cNvPr id="23" name="图片 22">
              <a:extLst>
                <a:ext uri="{FF2B5EF4-FFF2-40B4-BE49-F238E27FC236}">
                  <a16:creationId xmlns:a16="http://schemas.microsoft.com/office/drawing/2014/main" id="{E7405155-F929-4C44-A862-8DB9C4DE9413}"/>
                </a:ext>
              </a:extLst>
            </p:cNvPr>
            <p:cNvPicPr>
              <a:picLocks noChangeAspect="1"/>
            </p:cNvPicPr>
            <p:nvPr/>
          </p:nvPicPr>
          <p:blipFill rotWithShape="1">
            <a:blip r:embed="rId7"/>
            <a:srcRect r="38159" b="2217"/>
            <a:stretch/>
          </p:blipFill>
          <p:spPr>
            <a:xfrm>
              <a:off x="4429791" y="4434483"/>
              <a:ext cx="106271" cy="893333"/>
            </a:xfrm>
            <a:prstGeom prst="rect">
              <a:avLst/>
            </a:prstGeom>
            <a:effectLst>
              <a:outerShdw blurRad="50800" dist="38100" dir="2700000" algn="tl" rotWithShape="0">
                <a:prstClr val="black">
                  <a:alpha val="40000"/>
                </a:prstClr>
              </a:outerShdw>
            </a:effectLst>
          </p:spPr>
        </p:pic>
        <p:sp>
          <p:nvSpPr>
            <p:cNvPr id="24" name="文本框 23">
              <a:extLst>
                <a:ext uri="{FF2B5EF4-FFF2-40B4-BE49-F238E27FC236}">
                  <a16:creationId xmlns:a16="http://schemas.microsoft.com/office/drawing/2014/main" id="{A3AE5C2F-81D7-400E-B51C-BCD16595AE34}"/>
                </a:ext>
              </a:extLst>
            </p:cNvPr>
            <p:cNvSpPr txBox="1"/>
            <p:nvPr/>
          </p:nvSpPr>
          <p:spPr>
            <a:xfrm>
              <a:off x="4437607" y="4423903"/>
              <a:ext cx="98455" cy="870375"/>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社会生活</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25" name="文本框 24">
            <a:extLst>
              <a:ext uri="{FF2B5EF4-FFF2-40B4-BE49-F238E27FC236}">
                <a16:creationId xmlns:a16="http://schemas.microsoft.com/office/drawing/2014/main" id="{9EFF4CB3-EE71-467B-92BD-7230EBAB348D}"/>
              </a:ext>
            </a:extLst>
          </p:cNvPr>
          <p:cNvSpPr txBox="1"/>
          <p:nvPr/>
        </p:nvSpPr>
        <p:spPr>
          <a:xfrm>
            <a:off x="4624351" y="4860777"/>
            <a:ext cx="7274618" cy="1692771"/>
          </a:xfrm>
          <a:prstGeom prst="rect">
            <a:avLst/>
          </a:prstGeom>
          <a:noFill/>
        </p:spPr>
        <p:txBody>
          <a:bodyPr wrap="square">
            <a:spAutoFit/>
          </a:bodyPr>
          <a:lstStyle/>
          <a:p>
            <a:r>
              <a:rPr lang="zh-CN" altLang="en-US" sz="2600" b="1" dirty="0"/>
              <a:t>  （</a:t>
            </a:r>
            <a:r>
              <a:rPr lang="en-US" altLang="zh-CN" sz="2600" b="1" dirty="0"/>
              <a:t>3</a:t>
            </a:r>
            <a:r>
              <a:rPr lang="zh-CN" altLang="en-US" sz="2600" b="1" dirty="0"/>
              <a:t>）文化素养：</a:t>
            </a:r>
            <a:r>
              <a:rPr lang="zh-CN" altLang="en-US" sz="2600" dirty="0"/>
              <a:t>休闲娱乐、群众性体育运动、报刊书籍发行→</a:t>
            </a:r>
            <a:r>
              <a:rPr lang="zh-CN" altLang="en-US" sz="2600" dirty="0">
                <a:solidFill>
                  <a:srgbClr val="FF0000"/>
                </a:solidFill>
              </a:rPr>
              <a:t>文化素养提升</a:t>
            </a:r>
          </a:p>
          <a:p>
            <a:r>
              <a:rPr lang="zh-CN" altLang="en-US" sz="2600" b="1" dirty="0"/>
              <a:t>  （</a:t>
            </a:r>
            <a:r>
              <a:rPr lang="en-US" altLang="zh-CN" sz="2600" b="1" dirty="0"/>
              <a:t>4</a:t>
            </a:r>
            <a:r>
              <a:rPr lang="zh-CN" altLang="en-US" sz="2600" b="1" dirty="0"/>
              <a:t>）女性教育：</a:t>
            </a:r>
            <a:r>
              <a:rPr lang="zh-CN" altLang="en-US" sz="2600" dirty="0">
                <a:solidFill>
                  <a:srgbClr val="FF0000"/>
                </a:solidFill>
              </a:rPr>
              <a:t>女性</a:t>
            </a:r>
            <a:r>
              <a:rPr lang="zh-CN" altLang="en-US" sz="2600" dirty="0"/>
              <a:t>获得更多受教育机会。</a:t>
            </a:r>
          </a:p>
          <a:p>
            <a:r>
              <a:rPr lang="zh-CN" altLang="en-US" sz="2600" b="1" dirty="0"/>
              <a:t>  （</a:t>
            </a:r>
            <a:r>
              <a:rPr lang="en-US" altLang="zh-CN" sz="2600" b="1" dirty="0"/>
              <a:t>5</a:t>
            </a:r>
            <a:r>
              <a:rPr lang="zh-CN" altLang="en-US" sz="2600" b="1" dirty="0"/>
              <a:t>）人口增长：</a:t>
            </a:r>
            <a:r>
              <a:rPr lang="zh-CN" altLang="en-US" sz="2600" dirty="0"/>
              <a:t>总的趋势来看，</a:t>
            </a:r>
            <a:r>
              <a:rPr lang="zh-CN" altLang="en-US" sz="2600" dirty="0">
                <a:solidFill>
                  <a:srgbClr val="FF0000"/>
                </a:solidFill>
              </a:rPr>
              <a:t>人口增加</a:t>
            </a:r>
            <a:r>
              <a:rPr lang="zh-CN" altLang="en-US" sz="2600" dirty="0"/>
              <a:t>明显。</a:t>
            </a:r>
          </a:p>
        </p:txBody>
      </p:sp>
    </p:spTree>
    <p:custDataLst>
      <p:tags r:id="rId1"/>
    </p:custDataLst>
    <p:extLst>
      <p:ext uri="{BB962C8B-B14F-4D97-AF65-F5344CB8AC3E}">
        <p14:creationId xmlns:p14="http://schemas.microsoft.com/office/powerpoint/2010/main" val="2230922076"/>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工业革命的影响：社会</a:t>
            </a:r>
            <a:r>
              <a:rPr lang="zh-CN" altLang="en-US" sz="3200" b="1" dirty="0">
                <a:solidFill>
                  <a:srgbClr val="FFFF00"/>
                </a:solidFill>
                <a:effectLst>
                  <a:outerShdw blurRad="38100" dist="38100" dir="2700000" algn="tl">
                    <a:srgbClr val="000000">
                      <a:alpha val="43137"/>
                    </a:srgbClr>
                  </a:outerShdw>
                </a:effectLst>
                <a:latin typeface="+mj-ea"/>
                <a:ea typeface="+mj-ea"/>
              </a:rPr>
              <a:t>问题</a:t>
            </a:r>
          </a:p>
        </p:txBody>
      </p:sp>
      <p:grpSp>
        <p:nvGrpSpPr>
          <p:cNvPr id="3" name="组合 2">
            <a:extLst>
              <a:ext uri="{FF2B5EF4-FFF2-40B4-BE49-F238E27FC236}">
                <a16:creationId xmlns:a16="http://schemas.microsoft.com/office/drawing/2014/main" id="{947BA815-B5B5-4C27-97DB-B0FBC5A1C4B3}"/>
              </a:ext>
            </a:extLst>
          </p:cNvPr>
          <p:cNvGrpSpPr/>
          <p:nvPr/>
        </p:nvGrpSpPr>
        <p:grpSpPr>
          <a:xfrm>
            <a:off x="347869" y="1062769"/>
            <a:ext cx="3790152" cy="5383266"/>
            <a:chOff x="550490" y="1152221"/>
            <a:chExt cx="3790152" cy="5383266"/>
          </a:xfrm>
        </p:grpSpPr>
        <p:pic>
          <p:nvPicPr>
            <p:cNvPr id="14" name="图片 13">
              <a:extLst>
                <a:ext uri="{FF2B5EF4-FFF2-40B4-BE49-F238E27FC236}">
                  <a16:creationId xmlns:a16="http://schemas.microsoft.com/office/drawing/2014/main" id="{5BBFB25D-1A8C-400C-BC7B-D31DB2646AA7}"/>
                </a:ext>
              </a:extLst>
            </p:cNvPr>
            <p:cNvPicPr>
              <a:picLocks noChangeAspect="1"/>
            </p:cNvPicPr>
            <p:nvPr/>
          </p:nvPicPr>
          <p:blipFill>
            <a:blip r:embed="rId4"/>
            <a:srcRect/>
            <a:stretch>
              <a:fillRect/>
            </a:stretch>
          </p:blipFill>
          <p:spPr>
            <a:xfrm>
              <a:off x="550490" y="1152221"/>
              <a:ext cx="3790152" cy="4780225"/>
            </a:xfrm>
            <a:prstGeom prst="roundRect">
              <a:avLst>
                <a:gd name="adj" fmla="val 7871"/>
              </a:avLst>
            </a:prstGeom>
            <a:effectLst>
              <a:outerShdw blurRad="50800" dist="38100" dir="2700000" algn="tl" rotWithShape="0">
                <a:prstClr val="black">
                  <a:alpha val="40000"/>
                </a:prstClr>
              </a:outerShdw>
            </a:effectLst>
          </p:spPr>
        </p:pic>
        <p:sp>
          <p:nvSpPr>
            <p:cNvPr id="15" name="文本框 14">
              <a:extLst>
                <a:ext uri="{FF2B5EF4-FFF2-40B4-BE49-F238E27FC236}">
                  <a16:creationId xmlns:a16="http://schemas.microsoft.com/office/drawing/2014/main" id="{A65BD463-BA6B-40C9-A3DA-2E073D836F4E}"/>
                </a:ext>
              </a:extLst>
            </p:cNvPr>
            <p:cNvSpPr txBox="1"/>
            <p:nvPr/>
          </p:nvSpPr>
          <p:spPr>
            <a:xfrm>
              <a:off x="550490" y="6012267"/>
              <a:ext cx="3790152"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a:t>
              </a:r>
              <a:r>
                <a:rPr lang="zh-CN" sz="2800" dirty="0">
                  <a:latin typeface="华文楷体" panose="02010600040101010101" pitchFamily="2" charset="-122"/>
                  <a:ea typeface="华文楷体" panose="02010600040101010101" pitchFamily="2" charset="-122"/>
                </a:rPr>
                <a:t>工业革命时期的城市</a:t>
              </a:r>
            </a:p>
          </p:txBody>
        </p:sp>
      </p:grpSp>
      <p:sp>
        <p:nvSpPr>
          <p:cNvPr id="26" name="矩形 25">
            <a:extLst>
              <a:ext uri="{FF2B5EF4-FFF2-40B4-BE49-F238E27FC236}">
                <a16:creationId xmlns:a16="http://schemas.microsoft.com/office/drawing/2014/main" id="{41E1F4EB-228F-481A-B083-0DC41BEF1489}"/>
              </a:ext>
            </a:extLst>
          </p:cNvPr>
          <p:cNvSpPr/>
          <p:nvPr/>
        </p:nvSpPr>
        <p:spPr>
          <a:xfrm>
            <a:off x="4302743" y="1023013"/>
            <a:ext cx="7451410" cy="1425815"/>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a:t>
            </a:r>
            <a:r>
              <a:rPr lang="en-US" altLang="zh-CN" sz="2800" dirty="0">
                <a:solidFill>
                  <a:schemeClr val="tx1"/>
                </a:solidFill>
                <a:latin typeface="楷体" panose="02010609060101010101" pitchFamily="49" charset="-122"/>
                <a:ea typeface="楷体" panose="02010609060101010101" pitchFamily="49" charset="-122"/>
              </a:rPr>
              <a:t>1867</a:t>
            </a:r>
            <a:r>
              <a:rPr lang="zh-CN" altLang="en-US" sz="2800" dirty="0">
                <a:solidFill>
                  <a:schemeClr val="tx1"/>
                </a:solidFill>
                <a:latin typeface="楷体" panose="02010609060101010101" pitchFamily="49" charset="-122"/>
                <a:ea typeface="楷体" panose="02010609060101010101" pitchFamily="49" charset="-122"/>
              </a:rPr>
              <a:t>年，占家庭总数</a:t>
            </a:r>
            <a:r>
              <a:rPr lang="zh-CN" altLang="en-US" sz="2800" dirty="0">
                <a:solidFill>
                  <a:srgbClr val="FF0000"/>
                </a:solidFill>
                <a:latin typeface="楷体" panose="02010609060101010101" pitchFamily="49" charset="-122"/>
                <a:ea typeface="楷体" panose="02010609060101010101" pitchFamily="49" charset="-122"/>
              </a:rPr>
              <a:t>约</a:t>
            </a:r>
            <a:r>
              <a:rPr lang="en-US" altLang="zh-CN" sz="2800" dirty="0">
                <a:solidFill>
                  <a:srgbClr val="FF0000"/>
                </a:solidFill>
                <a:latin typeface="楷体" panose="02010609060101010101" pitchFamily="49" charset="-122"/>
                <a:ea typeface="楷体" panose="02010609060101010101" pitchFamily="49" charset="-122"/>
              </a:rPr>
              <a:t>3/4</a:t>
            </a:r>
            <a:r>
              <a:rPr lang="zh-CN" altLang="en-US" sz="2800" dirty="0">
                <a:solidFill>
                  <a:schemeClr val="tx1"/>
                </a:solidFill>
                <a:latin typeface="楷体" panose="02010609060101010101" pitchFamily="49" charset="-122"/>
                <a:ea typeface="楷体" panose="02010609060101010101" pitchFamily="49" charset="-122"/>
              </a:rPr>
              <a:t>的劳动者家庭，在整个英国的国民收入中只占</a:t>
            </a:r>
            <a:r>
              <a:rPr lang="zh-CN" altLang="en-US" sz="2800" dirty="0">
                <a:solidFill>
                  <a:srgbClr val="FF0000"/>
                </a:solidFill>
                <a:latin typeface="楷体" panose="02010609060101010101" pitchFamily="49" charset="-122"/>
                <a:ea typeface="楷体" panose="02010609060101010101" pitchFamily="49" charset="-122"/>
              </a:rPr>
              <a:t>不到</a:t>
            </a:r>
            <a:r>
              <a:rPr lang="en-US" altLang="zh-CN" sz="2800" dirty="0">
                <a:solidFill>
                  <a:srgbClr val="FF0000"/>
                </a:solidFill>
                <a:latin typeface="楷体" panose="02010609060101010101" pitchFamily="49" charset="-122"/>
                <a:ea typeface="楷体" panose="02010609060101010101" pitchFamily="49" charset="-122"/>
              </a:rPr>
              <a:t>40%</a:t>
            </a:r>
            <a:r>
              <a:rPr lang="zh-CN" altLang="en-US" sz="2800" dirty="0">
                <a:solidFill>
                  <a:schemeClr val="tx1"/>
                </a:solidFill>
                <a:latin typeface="楷体" panose="02010609060101010101" pitchFamily="49" charset="-122"/>
                <a:ea typeface="楷体" panose="02010609060101010101" pitchFamily="49" charset="-122"/>
              </a:rPr>
              <a:t>的份额</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钱乘旦</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27" name="矩形 26">
            <a:extLst>
              <a:ext uri="{FF2B5EF4-FFF2-40B4-BE49-F238E27FC236}">
                <a16:creationId xmlns:a16="http://schemas.microsoft.com/office/drawing/2014/main" id="{C703E639-9D94-4E79-A8C4-275C6C55CC7B}"/>
              </a:ext>
            </a:extLst>
          </p:cNvPr>
          <p:cNvSpPr/>
          <p:nvPr/>
        </p:nvSpPr>
        <p:spPr>
          <a:xfrm>
            <a:off x="4302743" y="2538204"/>
            <a:ext cx="7451410" cy="1715745"/>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“到</a:t>
            </a:r>
            <a:r>
              <a:rPr lang="en-US" altLang="zh-CN" sz="2800" dirty="0">
                <a:solidFill>
                  <a:schemeClr val="tx1"/>
                </a:solidFill>
                <a:latin typeface="楷体" panose="02010609060101010101" pitchFamily="49" charset="-122"/>
                <a:ea typeface="楷体" panose="02010609060101010101" pitchFamily="49" charset="-122"/>
              </a:rPr>
              <a:t>19</a:t>
            </a:r>
            <a:r>
              <a:rPr lang="zh-CN" altLang="en-US" sz="2800" dirty="0">
                <a:solidFill>
                  <a:schemeClr val="tx1"/>
                </a:solidFill>
                <a:latin typeface="楷体" panose="02010609060101010101" pitchFamily="49" charset="-122"/>
                <a:ea typeface="楷体" panose="02010609060101010101" pitchFamily="49" charset="-122"/>
              </a:rPr>
              <a:t>世纪末，每一个大城市都有一个或几个挤满了工人的</a:t>
            </a:r>
            <a:r>
              <a:rPr lang="zh-CN" altLang="en-US" sz="2800" dirty="0">
                <a:solidFill>
                  <a:srgbClr val="FF0000"/>
                </a:solidFill>
                <a:latin typeface="楷体" panose="02010609060101010101" pitchFamily="49" charset="-122"/>
                <a:ea typeface="楷体" panose="02010609060101010101" pitchFamily="49" charset="-122"/>
              </a:rPr>
              <a:t>贫民窟</a:t>
            </a:r>
            <a:r>
              <a:rPr lang="zh-CN" altLang="en-US" sz="2800" dirty="0">
                <a:solidFill>
                  <a:schemeClr val="tx1"/>
                </a:solidFill>
                <a:latin typeface="楷体" panose="02010609060101010101" pitchFamily="49" charset="-122"/>
                <a:ea typeface="楷体" panose="02010609060101010101" pitchFamily="49" charset="-122"/>
              </a:rPr>
              <a:t>，仅在伦敦</a:t>
            </a:r>
            <a:r>
              <a:rPr lang="zh-CN" altLang="en-US" sz="2800" dirty="0">
                <a:solidFill>
                  <a:srgbClr val="FF0000"/>
                </a:solidFill>
                <a:latin typeface="楷体" panose="02010609060101010101" pitchFamily="49" charset="-122"/>
                <a:ea typeface="楷体" panose="02010609060101010101" pitchFamily="49" charset="-122"/>
              </a:rPr>
              <a:t>万人聚居</a:t>
            </a:r>
            <a:r>
              <a:rPr lang="zh-CN" altLang="en-US" sz="2800" dirty="0">
                <a:solidFill>
                  <a:schemeClr val="tx1"/>
                </a:solidFill>
                <a:latin typeface="楷体" panose="02010609060101010101" pitchFamily="49" charset="-122"/>
                <a:ea typeface="楷体" panose="02010609060101010101" pitchFamily="49" charset="-122"/>
              </a:rPr>
              <a:t>的贫民窟就有</a:t>
            </a:r>
            <a:r>
              <a:rPr lang="en-US" altLang="zh-CN" sz="2800" dirty="0">
                <a:solidFill>
                  <a:schemeClr val="tx1"/>
                </a:solidFill>
                <a:latin typeface="楷体" panose="02010609060101010101" pitchFamily="49" charset="-122"/>
                <a:ea typeface="楷体" panose="02010609060101010101" pitchFamily="49" charset="-122"/>
              </a:rPr>
              <a:t>20</a:t>
            </a:r>
            <a:r>
              <a:rPr lang="zh-CN" altLang="en-US" sz="2800" dirty="0">
                <a:solidFill>
                  <a:schemeClr val="tx1"/>
                </a:solidFill>
                <a:latin typeface="楷体" panose="02010609060101010101" pitchFamily="49" charset="-122"/>
                <a:ea typeface="楷体" panose="02010609060101010101" pitchFamily="49" charset="-122"/>
              </a:rPr>
              <a:t>个以上</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这里的</a:t>
            </a:r>
            <a:r>
              <a:rPr lang="zh-CN" altLang="en-US" sz="2800" dirty="0">
                <a:solidFill>
                  <a:srgbClr val="FF0000"/>
                </a:solidFill>
                <a:latin typeface="楷体" panose="02010609060101010101" pitchFamily="49" charset="-122"/>
                <a:ea typeface="楷体" panose="02010609060101010101" pitchFamily="49" charset="-122"/>
              </a:rPr>
              <a:t>卫生条件很差</a:t>
            </a:r>
            <a:r>
              <a:rPr lang="zh-CN" altLang="en-US" sz="2800" dirty="0">
                <a:solidFill>
                  <a:schemeClr val="tx1"/>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时常爆发传染病</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李明超</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28" name="矩形 27">
            <a:extLst>
              <a:ext uri="{FF2B5EF4-FFF2-40B4-BE49-F238E27FC236}">
                <a16:creationId xmlns:a16="http://schemas.microsoft.com/office/drawing/2014/main" id="{CCB869C1-B897-4E9E-8096-B69593D97DBF}"/>
              </a:ext>
            </a:extLst>
          </p:cNvPr>
          <p:cNvSpPr/>
          <p:nvPr/>
        </p:nvSpPr>
        <p:spPr>
          <a:xfrm>
            <a:off x="4306235" y="4333462"/>
            <a:ext cx="7394564" cy="2072817"/>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en-US" altLang="zh-CN" sz="2800" dirty="0">
                <a:solidFill>
                  <a:schemeClr val="tx1"/>
                </a:solidFill>
                <a:latin typeface="楷体" panose="02010609060101010101" pitchFamily="49" charset="-122"/>
                <a:ea typeface="楷体" panose="02010609060101010101" pitchFamily="49" charset="-122"/>
              </a:rPr>
              <a:t>  1805</a:t>
            </a:r>
            <a:r>
              <a:rPr lang="zh-CN" altLang="en-US" sz="2800" dirty="0">
                <a:solidFill>
                  <a:schemeClr val="tx1"/>
                </a:solidFill>
                <a:latin typeface="楷体" panose="02010609060101010101" pitchFamily="49" charset="-122"/>
                <a:ea typeface="楷体" panose="02010609060101010101" pitchFamily="49" charset="-122"/>
              </a:rPr>
              <a:t>年，</a:t>
            </a:r>
            <a:r>
              <a:rPr lang="en-US" altLang="zh-CN" sz="2800" dirty="0">
                <a:solidFill>
                  <a:schemeClr val="tx1"/>
                </a:solidFill>
                <a:latin typeface="楷体" panose="02010609060101010101" pitchFamily="49" charset="-122"/>
                <a:ea typeface="楷体" panose="02010609060101010101" pitchFamily="49" charset="-122"/>
              </a:rPr>
              <a:t>4605</a:t>
            </a:r>
            <a:r>
              <a:rPr lang="zh-CN" altLang="en-US" sz="2800" dirty="0">
                <a:solidFill>
                  <a:schemeClr val="tx1"/>
                </a:solidFill>
                <a:latin typeface="楷体" panose="02010609060101010101" pitchFamily="49" charset="-122"/>
                <a:ea typeface="楷体" panose="02010609060101010101" pitchFamily="49" charset="-122"/>
              </a:rPr>
              <a:t>起；</a:t>
            </a:r>
            <a:r>
              <a:rPr lang="en-US" altLang="zh-CN" sz="2800" dirty="0">
                <a:solidFill>
                  <a:schemeClr val="tx1"/>
                </a:solidFill>
                <a:latin typeface="楷体" panose="02010609060101010101" pitchFamily="49" charset="-122"/>
                <a:ea typeface="楷体" panose="02010609060101010101" pitchFamily="49" charset="-122"/>
              </a:rPr>
              <a:t>1815</a:t>
            </a:r>
            <a:r>
              <a:rPr lang="zh-CN" altLang="en-US" sz="2800" dirty="0">
                <a:solidFill>
                  <a:schemeClr val="tx1"/>
                </a:solidFill>
                <a:latin typeface="楷体" panose="02010609060101010101" pitchFamily="49" charset="-122"/>
                <a:ea typeface="楷体" panose="02010609060101010101" pitchFamily="49" charset="-122"/>
              </a:rPr>
              <a:t>年，</a:t>
            </a:r>
            <a:r>
              <a:rPr lang="en-US" altLang="zh-CN" sz="2800" dirty="0">
                <a:solidFill>
                  <a:schemeClr val="tx1"/>
                </a:solidFill>
                <a:latin typeface="楷体" panose="02010609060101010101" pitchFamily="49" charset="-122"/>
                <a:ea typeface="楷体" panose="02010609060101010101" pitchFamily="49" charset="-122"/>
              </a:rPr>
              <a:t>7898</a:t>
            </a:r>
            <a:r>
              <a:rPr lang="zh-CN" altLang="en-US" sz="2800" dirty="0">
                <a:solidFill>
                  <a:schemeClr val="tx1"/>
                </a:solidFill>
                <a:latin typeface="楷体" panose="02010609060101010101" pitchFamily="49" charset="-122"/>
                <a:ea typeface="楷体" panose="02010609060101010101" pitchFamily="49" charset="-122"/>
              </a:rPr>
              <a:t>起；</a:t>
            </a:r>
            <a:r>
              <a:rPr lang="en-US" altLang="zh-CN" sz="2800" dirty="0">
                <a:solidFill>
                  <a:schemeClr val="tx1"/>
                </a:solidFill>
                <a:latin typeface="楷体" panose="02010609060101010101" pitchFamily="49" charset="-122"/>
                <a:ea typeface="楷体" panose="02010609060101010101" pitchFamily="49" charset="-122"/>
              </a:rPr>
              <a:t>1825</a:t>
            </a:r>
            <a:r>
              <a:rPr lang="zh-CN" altLang="en-US" sz="2800" dirty="0">
                <a:solidFill>
                  <a:schemeClr val="tx1"/>
                </a:solidFill>
                <a:latin typeface="楷体" panose="02010609060101010101" pitchFamily="49" charset="-122"/>
                <a:ea typeface="楷体" panose="02010609060101010101" pitchFamily="49" charset="-122"/>
              </a:rPr>
              <a:t>年，</a:t>
            </a:r>
            <a:r>
              <a:rPr lang="en-US" altLang="zh-CN" sz="2800" dirty="0">
                <a:solidFill>
                  <a:schemeClr val="tx1"/>
                </a:solidFill>
                <a:latin typeface="楷体" panose="02010609060101010101" pitchFamily="49" charset="-122"/>
                <a:ea typeface="楷体" panose="02010609060101010101" pitchFamily="49" charset="-122"/>
              </a:rPr>
              <a:t>14437</a:t>
            </a:r>
            <a:r>
              <a:rPr lang="zh-CN" altLang="en-US" sz="2800" dirty="0">
                <a:solidFill>
                  <a:schemeClr val="tx1"/>
                </a:solidFill>
                <a:latin typeface="楷体" panose="02010609060101010101" pitchFamily="49" charset="-122"/>
                <a:ea typeface="楷体" panose="02010609060101010101" pitchFamily="49" charset="-122"/>
              </a:rPr>
              <a:t>起；</a:t>
            </a:r>
            <a:r>
              <a:rPr lang="en-US" altLang="zh-CN" sz="2800" dirty="0">
                <a:solidFill>
                  <a:schemeClr val="tx1"/>
                </a:solidFill>
                <a:latin typeface="楷体" panose="02010609060101010101" pitchFamily="49" charset="-122"/>
                <a:ea typeface="楷体" panose="02010609060101010101" pitchFamily="49" charset="-122"/>
              </a:rPr>
              <a:t>1835</a:t>
            </a:r>
            <a:r>
              <a:rPr lang="zh-CN" altLang="en-US" sz="2800" dirty="0">
                <a:solidFill>
                  <a:schemeClr val="tx1"/>
                </a:solidFill>
                <a:latin typeface="楷体" panose="02010609060101010101" pitchFamily="49" charset="-122"/>
                <a:ea typeface="楷体" panose="02010609060101010101" pitchFamily="49" charset="-122"/>
              </a:rPr>
              <a:t>年，</a:t>
            </a:r>
            <a:r>
              <a:rPr lang="en-US" altLang="zh-CN" sz="2800" dirty="0">
                <a:solidFill>
                  <a:schemeClr val="tx1"/>
                </a:solidFill>
                <a:latin typeface="楷体" panose="02010609060101010101" pitchFamily="49" charset="-122"/>
                <a:ea typeface="楷体" panose="02010609060101010101" pitchFamily="49" charset="-122"/>
              </a:rPr>
              <a:t>20731</a:t>
            </a:r>
            <a:r>
              <a:rPr lang="zh-CN" altLang="en-US" sz="2800" dirty="0">
                <a:solidFill>
                  <a:schemeClr val="tx1"/>
                </a:solidFill>
                <a:latin typeface="楷体" panose="02010609060101010101" pitchFamily="49" charset="-122"/>
                <a:ea typeface="楷体" panose="02010609060101010101" pitchFamily="49" charset="-122"/>
              </a:rPr>
              <a:t>起；</a:t>
            </a:r>
            <a:r>
              <a:rPr lang="en-US" altLang="zh-CN" sz="2800" dirty="0">
                <a:solidFill>
                  <a:schemeClr val="tx1"/>
                </a:solidFill>
                <a:latin typeface="楷体" panose="02010609060101010101" pitchFamily="49" charset="-122"/>
                <a:ea typeface="楷体" panose="02010609060101010101" pitchFamily="49" charset="-122"/>
              </a:rPr>
              <a:t>1842</a:t>
            </a:r>
            <a:r>
              <a:rPr lang="zh-CN" altLang="en-US" sz="2800" dirty="0">
                <a:solidFill>
                  <a:schemeClr val="tx1"/>
                </a:solidFill>
                <a:latin typeface="楷体" panose="02010609060101010101" pitchFamily="49" charset="-122"/>
                <a:ea typeface="楷体" panose="02010609060101010101" pitchFamily="49" charset="-122"/>
              </a:rPr>
              <a:t>年达到</a:t>
            </a:r>
            <a:r>
              <a:rPr lang="en-US" altLang="zh-CN" sz="2800" dirty="0">
                <a:solidFill>
                  <a:schemeClr val="tx1"/>
                </a:solidFill>
                <a:latin typeface="楷体" panose="02010609060101010101" pitchFamily="49" charset="-122"/>
                <a:ea typeface="楷体" panose="02010609060101010101" pitchFamily="49" charset="-122"/>
              </a:rPr>
              <a:t>31309</a:t>
            </a:r>
            <a:r>
              <a:rPr lang="zh-CN" altLang="en-US" sz="2800" dirty="0">
                <a:solidFill>
                  <a:schemeClr val="tx1"/>
                </a:solidFill>
                <a:latin typeface="楷体" panose="02010609060101010101" pitchFamily="49" charset="-122"/>
                <a:ea typeface="楷体" panose="02010609060101010101" pitchFamily="49" charset="-122"/>
              </a:rPr>
              <a:t>起。在短短的</a:t>
            </a:r>
            <a:r>
              <a:rPr lang="en-US" altLang="zh-CN" sz="2800" dirty="0">
                <a:solidFill>
                  <a:schemeClr val="tx1"/>
                </a:solidFill>
                <a:latin typeface="楷体" panose="02010609060101010101" pitchFamily="49" charset="-122"/>
                <a:ea typeface="楷体" panose="02010609060101010101" pitchFamily="49" charset="-122"/>
              </a:rPr>
              <a:t>37</a:t>
            </a:r>
            <a:r>
              <a:rPr lang="zh-CN" altLang="en-US" sz="2800" dirty="0">
                <a:solidFill>
                  <a:schemeClr val="tx1"/>
                </a:solidFill>
                <a:latin typeface="楷体" panose="02010609060101010101" pitchFamily="49" charset="-122"/>
                <a:ea typeface="楷体" panose="02010609060101010101" pitchFamily="49" charset="-122"/>
              </a:rPr>
              <a:t>年中，英格兰和威尔士</a:t>
            </a:r>
            <a:r>
              <a:rPr lang="zh-CN" altLang="en-US" sz="2800" dirty="0">
                <a:solidFill>
                  <a:srgbClr val="FF0000"/>
                </a:solidFill>
                <a:latin typeface="楷体" panose="02010609060101010101" pitchFamily="49" charset="-122"/>
                <a:ea typeface="楷体" panose="02010609060101010101" pitchFamily="49" charset="-122"/>
              </a:rPr>
              <a:t>犯罪</a:t>
            </a:r>
            <a:r>
              <a:rPr lang="zh-CN" altLang="en-US" sz="2800" dirty="0">
                <a:solidFill>
                  <a:schemeClr val="tx1"/>
                </a:solidFill>
                <a:latin typeface="楷体" panose="02010609060101010101" pitchFamily="49" charset="-122"/>
                <a:ea typeface="楷体" panose="02010609060101010101" pitchFamily="49" charset="-122"/>
              </a:rPr>
              <a:t>数字竟</a:t>
            </a:r>
            <a:r>
              <a:rPr lang="zh-CN" altLang="en-US" sz="2800" dirty="0">
                <a:solidFill>
                  <a:srgbClr val="FF0000"/>
                </a:solidFill>
                <a:latin typeface="楷体" panose="02010609060101010101" pitchFamily="49" charset="-122"/>
                <a:ea typeface="楷体" panose="02010609060101010101" pitchFamily="49" charset="-122"/>
              </a:rPr>
              <a:t>增加了</a:t>
            </a:r>
            <a:r>
              <a:rPr lang="en-US" altLang="zh-CN" sz="2800" dirty="0">
                <a:solidFill>
                  <a:srgbClr val="FF0000"/>
                </a:solidFill>
                <a:latin typeface="楷体" panose="02010609060101010101" pitchFamily="49" charset="-122"/>
                <a:ea typeface="楷体" panose="02010609060101010101" pitchFamily="49" charset="-122"/>
              </a:rPr>
              <a:t>6</a:t>
            </a:r>
            <a:r>
              <a:rPr lang="zh-CN" altLang="en-US" sz="2800" dirty="0">
                <a:solidFill>
                  <a:srgbClr val="FF0000"/>
                </a:solidFill>
                <a:latin typeface="楷体" panose="02010609060101010101" pitchFamily="49" charset="-122"/>
                <a:ea typeface="楷体" panose="02010609060101010101" pitchFamily="49" charset="-122"/>
              </a:rPr>
              <a:t>倍多</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钱乘旦</a:t>
            </a:r>
            <a:endParaRPr lang="en-US" altLang="zh-CN" sz="2800" dirty="0">
              <a:solidFill>
                <a:schemeClr val="tx1"/>
              </a:solidFill>
              <a:latin typeface="楷体" panose="02010609060101010101" pitchFamily="49" charset="-122"/>
              <a:ea typeface="楷体" panose="02010609060101010101" pitchFamily="49" charset="-122"/>
            </a:endParaRPr>
          </a:p>
        </p:txBody>
      </p:sp>
      <p:sp>
        <p:nvSpPr>
          <p:cNvPr id="29" name="矩形 28">
            <a:extLst>
              <a:ext uri="{FF2B5EF4-FFF2-40B4-BE49-F238E27FC236}">
                <a16:creationId xmlns:a16="http://schemas.microsoft.com/office/drawing/2014/main" id="{B6A68AB2-610B-405C-92B8-A6BD7F8E50AC}"/>
              </a:ext>
            </a:extLst>
          </p:cNvPr>
          <p:cNvSpPr/>
          <p:nvPr/>
        </p:nvSpPr>
        <p:spPr>
          <a:xfrm>
            <a:off x="4314235" y="1052830"/>
            <a:ext cx="7185843" cy="2743917"/>
          </a:xfrm>
          <a:prstGeom prst="rect">
            <a:avLst/>
          </a:prstGeom>
          <a:solidFill>
            <a:srgbClr val="FEF5CE"/>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a:t>
            </a:r>
            <a:r>
              <a:rPr lang="en-US" altLang="zh-CN" sz="2800" dirty="0">
                <a:solidFill>
                  <a:schemeClr val="tx1"/>
                </a:solidFill>
                <a:latin typeface="楷体" panose="02010609060101010101" pitchFamily="49" charset="-122"/>
                <a:ea typeface="楷体" panose="02010609060101010101" pitchFamily="49" charset="-122"/>
              </a:rPr>
              <a:t>1848</a:t>
            </a:r>
            <a:r>
              <a:rPr lang="zh-CN" altLang="en-US" sz="2800" dirty="0">
                <a:solidFill>
                  <a:schemeClr val="tx1"/>
                </a:solidFill>
                <a:latin typeface="楷体" panose="02010609060101010101" pitchFamily="49" charset="-122"/>
                <a:ea typeface="楷体" panose="02010609060101010101" pitchFamily="49" charset="-122"/>
              </a:rPr>
              <a:t>年英国颁布了</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公共卫生法</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1878</a:t>
            </a:r>
            <a:r>
              <a:rPr lang="zh-CN" altLang="en-US" sz="2800" dirty="0">
                <a:solidFill>
                  <a:schemeClr val="tx1"/>
                </a:solidFill>
                <a:latin typeface="楷体" panose="02010609060101010101" pitchFamily="49" charset="-122"/>
                <a:ea typeface="楷体" panose="02010609060101010101" pitchFamily="49" charset="-122"/>
              </a:rPr>
              <a:t>年通过了</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公共卫生条例</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，至此英国基本上建立起了完整的水资源污染防治的法律体系。”</a:t>
            </a:r>
          </a:p>
          <a:p>
            <a:pPr>
              <a:lnSpc>
                <a:spcPts val="3300"/>
              </a:lnSpc>
            </a:pP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李宏图</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英国工业革命时期的环境污染和治理</a:t>
            </a:r>
            <a:r>
              <a:rPr lang="en-US" altLang="zh-CN" sz="2800" dirty="0">
                <a:solidFill>
                  <a:schemeClr val="tx1"/>
                </a:solidFill>
                <a:latin typeface="楷体" panose="02010609060101010101" pitchFamily="49" charset="-122"/>
                <a:ea typeface="楷体" panose="02010609060101010101" pitchFamily="49" charset="-122"/>
              </a:rPr>
              <a:t>》</a:t>
            </a:r>
          </a:p>
        </p:txBody>
      </p:sp>
      <p:grpSp>
        <p:nvGrpSpPr>
          <p:cNvPr id="30" name="组合 29">
            <a:extLst>
              <a:ext uri="{FF2B5EF4-FFF2-40B4-BE49-F238E27FC236}">
                <a16:creationId xmlns:a16="http://schemas.microsoft.com/office/drawing/2014/main" id="{779C3E88-ED59-492B-9C3F-3F1EE3AFED83}"/>
              </a:ext>
            </a:extLst>
          </p:cNvPr>
          <p:cNvGrpSpPr/>
          <p:nvPr/>
        </p:nvGrpSpPr>
        <p:grpSpPr>
          <a:xfrm>
            <a:off x="4600917" y="3957635"/>
            <a:ext cx="2003218" cy="523220"/>
            <a:chOff x="4429791" y="4404582"/>
            <a:chExt cx="106271" cy="944510"/>
          </a:xfrm>
        </p:grpSpPr>
        <p:pic>
          <p:nvPicPr>
            <p:cNvPr id="31" name="图片 30">
              <a:extLst>
                <a:ext uri="{FF2B5EF4-FFF2-40B4-BE49-F238E27FC236}">
                  <a16:creationId xmlns:a16="http://schemas.microsoft.com/office/drawing/2014/main" id="{D726246A-4C67-4EAA-A38B-A8B13DEDDAAD}"/>
                </a:ext>
              </a:extLst>
            </p:cNvPr>
            <p:cNvPicPr>
              <a:picLocks noChangeAspect="1"/>
            </p:cNvPicPr>
            <p:nvPr/>
          </p:nvPicPr>
          <p:blipFill rotWithShape="1">
            <a:blip r:embed="rId5"/>
            <a:srcRect r="38159" b="2217"/>
            <a:stretch/>
          </p:blipFill>
          <p:spPr>
            <a:xfrm>
              <a:off x="4429791" y="4434483"/>
              <a:ext cx="106271" cy="893333"/>
            </a:xfrm>
            <a:prstGeom prst="rect">
              <a:avLst/>
            </a:prstGeom>
            <a:effectLst>
              <a:outerShdw blurRad="50800" dist="38100" dir="2700000" algn="tl" rotWithShape="0">
                <a:prstClr val="black">
                  <a:alpha val="40000"/>
                </a:prstClr>
              </a:outerShdw>
            </a:effectLst>
          </p:spPr>
        </p:pic>
        <p:sp>
          <p:nvSpPr>
            <p:cNvPr id="32" name="文本框 31">
              <a:extLst>
                <a:ext uri="{FF2B5EF4-FFF2-40B4-BE49-F238E27FC236}">
                  <a16:creationId xmlns:a16="http://schemas.microsoft.com/office/drawing/2014/main" id="{B053290E-9CB4-4155-9DA4-1E997F875A52}"/>
                </a:ext>
              </a:extLst>
            </p:cNvPr>
            <p:cNvSpPr txBox="1"/>
            <p:nvPr/>
          </p:nvSpPr>
          <p:spPr>
            <a:xfrm>
              <a:off x="4437607" y="4404582"/>
              <a:ext cx="98455" cy="94451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社会问题</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33" name="文本框 32">
            <a:extLst>
              <a:ext uri="{FF2B5EF4-FFF2-40B4-BE49-F238E27FC236}">
                <a16:creationId xmlns:a16="http://schemas.microsoft.com/office/drawing/2014/main" id="{FA5FF692-FCC3-4A1E-8075-7F519AD22ABD}"/>
              </a:ext>
            </a:extLst>
          </p:cNvPr>
          <p:cNvSpPr txBox="1"/>
          <p:nvPr/>
        </p:nvSpPr>
        <p:spPr>
          <a:xfrm>
            <a:off x="4094022" y="4555504"/>
            <a:ext cx="7394564" cy="1815882"/>
          </a:xfrm>
          <a:prstGeom prst="rect">
            <a:avLst/>
          </a:prstGeom>
          <a:noFill/>
        </p:spPr>
        <p:txBody>
          <a:bodyPr wrap="square">
            <a:spAutoFit/>
          </a:bodyPr>
          <a:lstStyle/>
          <a:p>
            <a:r>
              <a:rPr lang="zh-CN" altLang="en-US" sz="2800" dirty="0"/>
              <a:t>  </a:t>
            </a:r>
            <a:r>
              <a:rPr lang="zh-CN" altLang="en-US" sz="2800" b="1" dirty="0"/>
              <a:t>（1）社会问题：</a:t>
            </a:r>
            <a:r>
              <a:rPr lang="zh-CN" altLang="en-US" sz="2800" dirty="0"/>
              <a:t>社会</a:t>
            </a:r>
            <a:r>
              <a:rPr lang="zh-CN" altLang="en-US" sz="2800" dirty="0">
                <a:solidFill>
                  <a:srgbClr val="FF0000"/>
                </a:solidFill>
              </a:rPr>
              <a:t>贫富分化</a:t>
            </a:r>
            <a:r>
              <a:rPr lang="zh-CN" altLang="en-US" sz="2800" dirty="0"/>
              <a:t>加剧、工人居住</a:t>
            </a:r>
            <a:r>
              <a:rPr lang="zh-CN" altLang="en-US" sz="2800" dirty="0">
                <a:solidFill>
                  <a:srgbClr val="FF0000"/>
                </a:solidFill>
              </a:rPr>
              <a:t>条件恶劣</a:t>
            </a:r>
            <a:r>
              <a:rPr lang="zh-CN" altLang="en-US" sz="2800" dirty="0"/>
              <a:t>、</a:t>
            </a:r>
            <a:r>
              <a:rPr lang="zh-CN" altLang="en-US" sz="2800" dirty="0">
                <a:solidFill>
                  <a:srgbClr val="FF0000"/>
                </a:solidFill>
              </a:rPr>
              <a:t>环境污染</a:t>
            </a:r>
            <a:r>
              <a:rPr lang="zh-CN" altLang="en-US" sz="2800" dirty="0"/>
              <a:t>严重、</a:t>
            </a:r>
            <a:r>
              <a:rPr lang="zh-CN" altLang="en-US" sz="2800" dirty="0">
                <a:solidFill>
                  <a:srgbClr val="FF0000"/>
                </a:solidFill>
              </a:rPr>
              <a:t>疾病</a:t>
            </a:r>
            <a:r>
              <a:rPr lang="zh-CN" altLang="en-US" sz="2800" dirty="0"/>
              <a:t>与</a:t>
            </a:r>
            <a:r>
              <a:rPr lang="zh-CN" altLang="en-US" sz="2800" dirty="0">
                <a:solidFill>
                  <a:srgbClr val="FF0000"/>
                </a:solidFill>
              </a:rPr>
              <a:t>犯罪</a:t>
            </a:r>
            <a:r>
              <a:rPr lang="zh-CN" altLang="en-US" sz="2800" dirty="0"/>
              <a:t>等。</a:t>
            </a:r>
          </a:p>
          <a:p>
            <a:r>
              <a:rPr lang="zh-CN" altLang="en-US" sz="2800" dirty="0"/>
              <a:t>  </a:t>
            </a:r>
            <a:r>
              <a:rPr lang="zh-CN" altLang="en-US" sz="2800" b="1" dirty="0"/>
              <a:t>（2）解决措施：</a:t>
            </a:r>
            <a:r>
              <a:rPr lang="zh-CN" altLang="en-US" sz="2800" dirty="0"/>
              <a:t>在工人运动的推动下，欧美各国开始通过</a:t>
            </a:r>
            <a:r>
              <a:rPr lang="zh-CN" altLang="en-US" sz="2800" dirty="0">
                <a:solidFill>
                  <a:srgbClr val="FF0000"/>
                </a:solidFill>
              </a:rPr>
              <a:t>社会立法</a:t>
            </a:r>
            <a:r>
              <a:rPr lang="zh-CN" altLang="en-US" sz="2800" dirty="0"/>
              <a:t>来解决这些问题。</a:t>
            </a:r>
          </a:p>
        </p:txBody>
      </p:sp>
    </p:spTree>
    <p:custDataLst>
      <p:tags r:id="rId1"/>
    </p:custDataLst>
    <p:extLst>
      <p:ext uri="{BB962C8B-B14F-4D97-AF65-F5344CB8AC3E}">
        <p14:creationId xmlns:p14="http://schemas.microsoft.com/office/powerpoint/2010/main" val="8235600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26"/>
                                        </p:tgtEl>
                                        <p:attrNameLst>
                                          <p:attrName>ppt_w</p:attrName>
                                        </p:attrNameLst>
                                      </p:cBhvr>
                                      <p:tavLst>
                                        <p:tav tm="0">
                                          <p:val>
                                            <p:strVal val="ppt_w"/>
                                          </p:val>
                                        </p:tav>
                                        <p:tav tm="100000">
                                          <p:val>
                                            <p:fltVal val="0"/>
                                          </p:val>
                                        </p:tav>
                                      </p:tavLst>
                                    </p:anim>
                                    <p:anim calcmode="lin" valueType="num">
                                      <p:cBhvr>
                                        <p:cTn id="21" dur="500"/>
                                        <p:tgtEl>
                                          <p:spTgt spid="26"/>
                                        </p:tgtEl>
                                        <p:attrNameLst>
                                          <p:attrName>ppt_h</p:attrName>
                                        </p:attrNameLst>
                                      </p:cBhvr>
                                      <p:tavLst>
                                        <p:tav tm="0">
                                          <p:val>
                                            <p:strVal val="ppt_h"/>
                                          </p:val>
                                        </p:tav>
                                        <p:tav tm="100000">
                                          <p:val>
                                            <p:fltVal val="0"/>
                                          </p:val>
                                        </p:tav>
                                      </p:tavLst>
                                    </p:anim>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par>
                                <p:cTn id="24" presetID="53" presetClass="exit" presetSubtype="32" fill="hold" grpId="1" nodeType="withEffect">
                                  <p:stCondLst>
                                    <p:cond delay="0"/>
                                  </p:stCondLst>
                                  <p:childTnLst>
                                    <p:anim calcmode="lin" valueType="num">
                                      <p:cBhvr>
                                        <p:cTn id="25" dur="500"/>
                                        <p:tgtEl>
                                          <p:spTgt spid="27"/>
                                        </p:tgtEl>
                                        <p:attrNameLst>
                                          <p:attrName>ppt_w</p:attrName>
                                        </p:attrNameLst>
                                      </p:cBhvr>
                                      <p:tavLst>
                                        <p:tav tm="0">
                                          <p:val>
                                            <p:strVal val="ppt_w"/>
                                          </p:val>
                                        </p:tav>
                                        <p:tav tm="100000">
                                          <p:val>
                                            <p:fltVal val="0"/>
                                          </p:val>
                                        </p:tav>
                                      </p:tavLst>
                                    </p:anim>
                                    <p:anim calcmode="lin" valueType="num">
                                      <p:cBhvr>
                                        <p:cTn id="26" dur="500"/>
                                        <p:tgtEl>
                                          <p:spTgt spid="27"/>
                                        </p:tgtEl>
                                        <p:attrNameLst>
                                          <p:attrName>ppt_h</p:attrName>
                                        </p:attrNameLst>
                                      </p:cBhvr>
                                      <p:tavLst>
                                        <p:tav tm="0">
                                          <p:val>
                                            <p:strVal val="ppt_h"/>
                                          </p:val>
                                        </p:tav>
                                        <p:tav tm="100000">
                                          <p:val>
                                            <p:fltVal val="0"/>
                                          </p:val>
                                        </p:tav>
                                      </p:tavLst>
                                    </p:anim>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53" presetClass="exit" presetSubtype="32" fill="hold" grpId="1" nodeType="withEffect">
                                  <p:stCondLst>
                                    <p:cond delay="0"/>
                                  </p:stCondLst>
                                  <p:childTnLst>
                                    <p:anim calcmode="lin" valueType="num">
                                      <p:cBhvr>
                                        <p:cTn id="30" dur="500"/>
                                        <p:tgtEl>
                                          <p:spTgt spid="28"/>
                                        </p:tgtEl>
                                        <p:attrNameLst>
                                          <p:attrName>ppt_w</p:attrName>
                                        </p:attrNameLst>
                                      </p:cBhvr>
                                      <p:tavLst>
                                        <p:tav tm="0">
                                          <p:val>
                                            <p:strVal val="ppt_w"/>
                                          </p:val>
                                        </p:tav>
                                        <p:tav tm="100000">
                                          <p:val>
                                            <p:fltVal val="0"/>
                                          </p:val>
                                        </p:tav>
                                      </p:tavLst>
                                    </p:anim>
                                    <p:anim calcmode="lin" valueType="num">
                                      <p:cBhvr>
                                        <p:cTn id="31" dur="500"/>
                                        <p:tgtEl>
                                          <p:spTgt spid="28"/>
                                        </p:tgtEl>
                                        <p:attrNameLst>
                                          <p:attrName>ppt_h</p:attrName>
                                        </p:attrNameLst>
                                      </p:cBhvr>
                                      <p:tavLst>
                                        <p:tav tm="0">
                                          <p:val>
                                            <p:strVal val="ppt_h"/>
                                          </p:val>
                                        </p:tav>
                                        <p:tav tm="100000">
                                          <p:val>
                                            <p:fltVal val="0"/>
                                          </p:val>
                                        </p:tav>
                                      </p:tavLst>
                                    </p:anim>
                                    <p:animEffect transition="out" filter="fade">
                                      <p:cBhvr>
                                        <p:cTn id="32" dur="500"/>
                                        <p:tgtEl>
                                          <p:spTgt spid="28"/>
                                        </p:tgtEl>
                                      </p:cBhvr>
                                    </p:animEffect>
                                    <p:set>
                                      <p:cBhvr>
                                        <p:cTn id="33" dur="1" fill="hold">
                                          <p:stCondLst>
                                            <p:cond delay="499"/>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blinds(horizontal)">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71858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工业革命的影响：</a:t>
            </a:r>
            <a:r>
              <a:rPr lang="zh-CN" altLang="en-US" sz="3200" b="1" dirty="0">
                <a:solidFill>
                  <a:srgbClr val="FFFF00"/>
                </a:solidFill>
                <a:effectLst>
                  <a:outerShdw blurRad="38100" dist="38100" dir="2700000" algn="tl">
                    <a:srgbClr val="000000">
                      <a:alpha val="43137"/>
                    </a:srgbClr>
                  </a:outerShdw>
                </a:effectLst>
                <a:latin typeface="+mj-ea"/>
                <a:ea typeface="+mj-ea"/>
              </a:rPr>
              <a:t>世界格局</a:t>
            </a:r>
          </a:p>
        </p:txBody>
      </p:sp>
      <p:pic>
        <p:nvPicPr>
          <p:cNvPr id="4" name="图片 3">
            <a:extLst>
              <a:ext uri="{FF2B5EF4-FFF2-40B4-BE49-F238E27FC236}">
                <a16:creationId xmlns:a16="http://schemas.microsoft.com/office/drawing/2014/main" id="{8E05D697-B78B-46E9-847F-3298392707B3}"/>
              </a:ext>
            </a:extLst>
          </p:cNvPr>
          <p:cNvPicPr>
            <a:picLocks noChangeAspect="1"/>
          </p:cNvPicPr>
          <p:nvPr/>
        </p:nvPicPr>
        <p:blipFill rotWithShape="1">
          <a:blip r:embed="rId4"/>
          <a:srcRect t="3447"/>
          <a:stretch/>
        </p:blipFill>
        <p:spPr>
          <a:xfrm>
            <a:off x="530692" y="3733938"/>
            <a:ext cx="4293246" cy="2984914"/>
          </a:xfrm>
          <a:prstGeom prst="rect">
            <a:avLst/>
          </a:prstGeom>
        </p:spPr>
      </p:pic>
      <p:sp>
        <p:nvSpPr>
          <p:cNvPr id="23" name="矩形 22">
            <a:extLst>
              <a:ext uri="{FF2B5EF4-FFF2-40B4-BE49-F238E27FC236}">
                <a16:creationId xmlns:a16="http://schemas.microsoft.com/office/drawing/2014/main" id="{23EC1DF6-A91F-4CB4-9FCD-B7AA33D6C619}"/>
              </a:ext>
            </a:extLst>
          </p:cNvPr>
          <p:cNvSpPr/>
          <p:nvPr/>
        </p:nvSpPr>
        <p:spPr>
          <a:xfrm>
            <a:off x="402909" y="1205863"/>
            <a:ext cx="4548812" cy="2312269"/>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700"/>
              </a:lnSpc>
            </a:pPr>
            <a:r>
              <a:rPr lang="zh-CN" altLang="en-US" sz="2800" dirty="0">
                <a:solidFill>
                  <a:srgbClr val="0D0D0D"/>
                </a:solidFill>
                <a:latin typeface="楷体" panose="02010609060101010101" charset="-122"/>
                <a:ea typeface="楷体" panose="02010609060101010101" charset="-122"/>
              </a:rPr>
              <a:t>  1914年，英、俄、德、法、美、日、比、荷等占有的</a:t>
            </a:r>
            <a:r>
              <a:rPr lang="zh-CN" altLang="en-US" sz="2800" dirty="0">
                <a:solidFill>
                  <a:srgbClr val="FF0000"/>
                </a:solidFill>
                <a:latin typeface="楷体" panose="02010609060101010101" charset="-122"/>
                <a:ea typeface="楷体" panose="02010609060101010101" charset="-122"/>
              </a:rPr>
              <a:t>殖民地、半殖民地</a:t>
            </a:r>
            <a:r>
              <a:rPr lang="zh-CN" altLang="en-US" sz="2800" dirty="0">
                <a:solidFill>
                  <a:srgbClr val="0D0D0D"/>
                </a:solidFill>
                <a:latin typeface="楷体" panose="02010609060101010101" charset="-122"/>
                <a:ea typeface="楷体" panose="02010609060101010101" charset="-122"/>
              </a:rPr>
              <a:t>约占全世界面积的</a:t>
            </a:r>
            <a:r>
              <a:rPr lang="zh-CN" altLang="en-US" sz="2800" b="1" dirty="0">
                <a:solidFill>
                  <a:srgbClr val="FF0000"/>
                </a:solidFill>
                <a:latin typeface="楷体" panose="02010609060101010101" charset="-122"/>
                <a:ea typeface="楷体" panose="02010609060101010101" charset="-122"/>
              </a:rPr>
              <a:t>三分之二</a:t>
            </a:r>
            <a:r>
              <a:rPr lang="zh-CN" altLang="en-US" sz="2800" b="1" dirty="0">
                <a:solidFill>
                  <a:schemeClr val="tx1"/>
                </a:solidFill>
                <a:latin typeface="楷体" panose="02010609060101010101" charset="-122"/>
                <a:ea typeface="楷体" panose="02010609060101010101" charset="-122"/>
              </a:rPr>
              <a:t>。</a:t>
            </a:r>
            <a:endParaRPr lang="en-US" altLang="zh-CN" sz="2800" dirty="0">
              <a:solidFill>
                <a:schemeClr val="tx1"/>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95AE4A47-4F68-4CCD-A2A9-E653290394CF}"/>
              </a:ext>
            </a:extLst>
          </p:cNvPr>
          <p:cNvGrpSpPr/>
          <p:nvPr/>
        </p:nvGrpSpPr>
        <p:grpSpPr>
          <a:xfrm>
            <a:off x="5299578" y="1205863"/>
            <a:ext cx="6627380" cy="5236342"/>
            <a:chOff x="311426" y="1159344"/>
            <a:chExt cx="6788427" cy="5236342"/>
          </a:xfrm>
        </p:grpSpPr>
        <p:pic>
          <p:nvPicPr>
            <p:cNvPr id="24" name="图片 23">
              <a:extLst>
                <a:ext uri="{FF2B5EF4-FFF2-40B4-BE49-F238E27FC236}">
                  <a16:creationId xmlns:a16="http://schemas.microsoft.com/office/drawing/2014/main" id="{F903806E-3519-4343-BFC1-4545EFB1252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300000"/>
                      </a14:imgEffect>
                    </a14:imgLayer>
                  </a14:imgProps>
                </a:ext>
                <a:ext uri="{28A0092B-C50C-407E-A947-70E740481C1C}">
                  <a14:useLocalDpi xmlns:a14="http://schemas.microsoft.com/office/drawing/2010/main" val="0"/>
                </a:ext>
              </a:extLst>
            </a:blip>
            <a:srcRect l="33406" t="3999" r="8913" b="14989"/>
            <a:stretch/>
          </p:blipFill>
          <p:spPr>
            <a:xfrm rot="16200000">
              <a:off x="1437752" y="33018"/>
              <a:ext cx="4535776" cy="6788427"/>
            </a:xfrm>
            <a:prstGeom prst="ellipse">
              <a:avLst/>
            </a:prstGeom>
            <a:effectLst>
              <a:outerShdw blurRad="50800" dist="38100" dir="2700000" algn="tl" rotWithShape="0">
                <a:prstClr val="black">
                  <a:alpha val="40000"/>
                </a:prstClr>
              </a:outerShdw>
            </a:effectLst>
          </p:spPr>
        </p:pic>
        <p:sp>
          <p:nvSpPr>
            <p:cNvPr id="25" name="文本框 24">
              <a:extLst>
                <a:ext uri="{FF2B5EF4-FFF2-40B4-BE49-F238E27FC236}">
                  <a16:creationId xmlns:a16="http://schemas.microsoft.com/office/drawing/2014/main" id="{3F6E988C-8A5A-43BB-9693-D6E2202DB1B7}"/>
                </a:ext>
              </a:extLst>
            </p:cNvPr>
            <p:cNvSpPr txBox="1"/>
            <p:nvPr/>
          </p:nvSpPr>
          <p:spPr>
            <a:xfrm>
              <a:off x="990895" y="5872466"/>
              <a:ext cx="5754758"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◎世界市场的形成（</a:t>
              </a:r>
              <a:r>
                <a:rPr lang="en-US" altLang="zh-CN" sz="2800" dirty="0">
                  <a:latin typeface="华文楷体" panose="02010600040101010101" pitchFamily="2" charset="-122"/>
                  <a:ea typeface="华文楷体" panose="02010600040101010101" pitchFamily="2" charset="-122"/>
                </a:rPr>
                <a:t>19</a:t>
              </a:r>
              <a:r>
                <a:rPr lang="zh-CN" altLang="en-US" sz="2800" dirty="0">
                  <a:latin typeface="华文楷体" panose="02010600040101010101" pitchFamily="2" charset="-122"/>
                  <a:ea typeface="华文楷体" panose="02010600040101010101" pitchFamily="2" charset="-122"/>
                </a:rPr>
                <a:t>世纪末期）</a:t>
              </a:r>
              <a:endParaRPr lang="zh-CN" sz="2800" dirty="0">
                <a:latin typeface="华文楷体" panose="02010600040101010101" pitchFamily="2" charset="-122"/>
                <a:ea typeface="华文楷体" panose="02010600040101010101" pitchFamily="2" charset="-122"/>
              </a:endParaRPr>
            </a:p>
          </p:txBody>
        </p:sp>
      </p:grpSp>
      <p:grpSp>
        <p:nvGrpSpPr>
          <p:cNvPr id="19" name="组合 18">
            <a:extLst>
              <a:ext uri="{FF2B5EF4-FFF2-40B4-BE49-F238E27FC236}">
                <a16:creationId xmlns:a16="http://schemas.microsoft.com/office/drawing/2014/main" id="{98E19C63-F664-4E3D-8983-8A190C0F6E8F}"/>
              </a:ext>
            </a:extLst>
          </p:cNvPr>
          <p:cNvGrpSpPr/>
          <p:nvPr/>
        </p:nvGrpSpPr>
        <p:grpSpPr>
          <a:xfrm>
            <a:off x="823982" y="839002"/>
            <a:ext cx="2003218" cy="523220"/>
            <a:chOff x="4429791" y="4404582"/>
            <a:chExt cx="106271" cy="944510"/>
          </a:xfrm>
        </p:grpSpPr>
        <p:pic>
          <p:nvPicPr>
            <p:cNvPr id="20" name="图片 19">
              <a:extLst>
                <a:ext uri="{FF2B5EF4-FFF2-40B4-BE49-F238E27FC236}">
                  <a16:creationId xmlns:a16="http://schemas.microsoft.com/office/drawing/2014/main" id="{9059C3CF-19D0-4663-9C4B-AE98CB2329FB}"/>
                </a:ext>
              </a:extLst>
            </p:cNvPr>
            <p:cNvPicPr>
              <a:picLocks noChangeAspect="1"/>
            </p:cNvPicPr>
            <p:nvPr/>
          </p:nvPicPr>
          <p:blipFill rotWithShape="1">
            <a:blip r:embed="rId7"/>
            <a:srcRect r="38159" b="2217"/>
            <a:stretch/>
          </p:blipFill>
          <p:spPr>
            <a:xfrm>
              <a:off x="4429791" y="4434483"/>
              <a:ext cx="106271" cy="893333"/>
            </a:xfrm>
            <a:prstGeom prst="rect">
              <a:avLst/>
            </a:prstGeom>
            <a:effectLst>
              <a:outerShdw blurRad="50800" dist="38100" dir="2700000" algn="tl" rotWithShape="0">
                <a:prstClr val="black">
                  <a:alpha val="40000"/>
                </a:prstClr>
              </a:outerShdw>
            </a:effectLst>
          </p:spPr>
        </p:pic>
        <p:sp>
          <p:nvSpPr>
            <p:cNvPr id="21" name="文本框 20">
              <a:extLst>
                <a:ext uri="{FF2B5EF4-FFF2-40B4-BE49-F238E27FC236}">
                  <a16:creationId xmlns:a16="http://schemas.microsoft.com/office/drawing/2014/main" id="{9AF6DB1C-B751-4675-97A2-E3C5CB1ECD9D}"/>
                </a:ext>
              </a:extLst>
            </p:cNvPr>
            <p:cNvSpPr txBox="1"/>
            <p:nvPr/>
          </p:nvSpPr>
          <p:spPr>
            <a:xfrm>
              <a:off x="4437607" y="4404582"/>
              <a:ext cx="98455" cy="94451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世界格局</a:t>
              </a:r>
              <a:endParaRPr lang="en-US" altLang="zh-CN" sz="2800" b="1" dirty="0">
                <a:solidFill>
                  <a:schemeClr val="bg1"/>
                </a:solidFill>
                <a:effectLst>
                  <a:outerShdw blurRad="38100" dist="38100" dir="2700000" algn="tl">
                    <a:srgbClr val="000000">
                      <a:alpha val="43137"/>
                    </a:srgbClr>
                  </a:outerShdw>
                </a:effectLst>
                <a:latin typeface="+mj-ea"/>
                <a:ea typeface="+mj-ea"/>
              </a:endParaRPr>
            </a:p>
          </p:txBody>
        </p:sp>
      </p:grpSp>
      <p:sp>
        <p:nvSpPr>
          <p:cNvPr id="22" name="文本框 21">
            <a:extLst>
              <a:ext uri="{FF2B5EF4-FFF2-40B4-BE49-F238E27FC236}">
                <a16:creationId xmlns:a16="http://schemas.microsoft.com/office/drawing/2014/main" id="{3B38C8C1-B18C-459D-9CCC-4CC013C6B11D}"/>
              </a:ext>
            </a:extLst>
          </p:cNvPr>
          <p:cNvSpPr txBox="1"/>
          <p:nvPr/>
        </p:nvSpPr>
        <p:spPr>
          <a:xfrm>
            <a:off x="294859" y="1393357"/>
            <a:ext cx="4678845" cy="2246769"/>
          </a:xfrm>
          <a:prstGeom prst="rect">
            <a:avLst/>
          </a:prstGeom>
          <a:noFill/>
        </p:spPr>
        <p:txBody>
          <a:bodyPr wrap="square">
            <a:spAutoFit/>
          </a:bodyPr>
          <a:lstStyle/>
          <a:p>
            <a:r>
              <a:rPr lang="zh-CN" altLang="en-US" sz="2800" dirty="0"/>
              <a:t>  </a:t>
            </a:r>
            <a:r>
              <a:rPr lang="zh-CN" altLang="en-US" sz="2800" b="1" dirty="0"/>
              <a:t>（</a:t>
            </a:r>
            <a:r>
              <a:rPr lang="en-US" altLang="zh-CN" sz="2800" b="1" dirty="0"/>
              <a:t>1</a:t>
            </a:r>
            <a:r>
              <a:rPr lang="zh-CN" altLang="en-US" sz="2800" b="1" dirty="0"/>
              <a:t>）变化原因：</a:t>
            </a:r>
            <a:endParaRPr lang="en-US" altLang="zh-CN" sz="2800" b="1" dirty="0"/>
          </a:p>
          <a:p>
            <a:r>
              <a:rPr lang="en-US" altLang="zh-CN" sz="2800" dirty="0"/>
              <a:t>  </a:t>
            </a:r>
            <a:r>
              <a:rPr lang="zh-CN" altLang="en-US" sz="2800" dirty="0"/>
              <a:t>①工业革命使世界各地的</a:t>
            </a:r>
            <a:r>
              <a:rPr lang="zh-CN" altLang="en-US" sz="2800" dirty="0">
                <a:solidFill>
                  <a:srgbClr val="FF0000"/>
                </a:solidFill>
              </a:rPr>
              <a:t>联系日益紧密</a:t>
            </a:r>
            <a:r>
              <a:rPr lang="zh-CN" altLang="en-US" sz="2800" dirty="0"/>
              <a:t>；</a:t>
            </a:r>
            <a:endParaRPr lang="en-US" altLang="zh-CN" sz="2800" dirty="0"/>
          </a:p>
          <a:p>
            <a:r>
              <a:rPr lang="zh-CN" altLang="en-US" sz="2800" dirty="0"/>
              <a:t>  ②工业革命推动主要资本主义国家继续</a:t>
            </a:r>
            <a:r>
              <a:rPr lang="zh-CN" altLang="en-US" sz="2800" dirty="0">
                <a:solidFill>
                  <a:srgbClr val="FF0000"/>
                </a:solidFill>
              </a:rPr>
              <a:t>向世界大肆扩张</a:t>
            </a:r>
            <a:r>
              <a:rPr lang="zh-CN" altLang="en-US" sz="2800" dirty="0"/>
              <a:t>。</a:t>
            </a:r>
          </a:p>
        </p:txBody>
      </p:sp>
      <p:sp>
        <p:nvSpPr>
          <p:cNvPr id="26" name="文本框 25">
            <a:extLst>
              <a:ext uri="{FF2B5EF4-FFF2-40B4-BE49-F238E27FC236}">
                <a16:creationId xmlns:a16="http://schemas.microsoft.com/office/drawing/2014/main" id="{D051234B-B5EE-4CC3-87F9-AFF116F87112}"/>
              </a:ext>
            </a:extLst>
          </p:cNvPr>
          <p:cNvSpPr txBox="1"/>
          <p:nvPr/>
        </p:nvSpPr>
        <p:spPr>
          <a:xfrm>
            <a:off x="314737" y="3610309"/>
            <a:ext cx="4999386" cy="3108543"/>
          </a:xfrm>
          <a:prstGeom prst="rect">
            <a:avLst/>
          </a:prstGeom>
          <a:noFill/>
        </p:spPr>
        <p:txBody>
          <a:bodyPr wrap="square">
            <a:spAutoFit/>
          </a:bodyPr>
          <a:lstStyle/>
          <a:p>
            <a:r>
              <a:rPr lang="zh-CN" altLang="en-US" sz="2800" dirty="0"/>
              <a:t>  </a:t>
            </a:r>
            <a:r>
              <a:rPr lang="zh-CN" altLang="en-US" sz="2800" b="1" dirty="0"/>
              <a:t>（</a:t>
            </a:r>
            <a:r>
              <a:rPr lang="en-US" altLang="zh-CN" sz="2800" b="1" dirty="0"/>
              <a:t>2</a:t>
            </a:r>
            <a:r>
              <a:rPr lang="zh-CN" altLang="en-US" sz="2800" b="1" dirty="0"/>
              <a:t>）变化结果：</a:t>
            </a:r>
            <a:endParaRPr lang="en-US" altLang="zh-CN" sz="2800" b="1" dirty="0"/>
          </a:p>
          <a:p>
            <a:r>
              <a:rPr lang="en-US" altLang="zh-CN" sz="2800" dirty="0"/>
              <a:t>  </a:t>
            </a:r>
            <a:r>
              <a:rPr lang="zh-CN" altLang="en-US" sz="2800" dirty="0"/>
              <a:t>19世纪末20世纪初</a:t>
            </a:r>
            <a:r>
              <a:rPr lang="zh-CN" altLang="en-US" sz="2800" dirty="0">
                <a:solidFill>
                  <a:srgbClr val="FF0000"/>
                </a:solidFill>
                <a:latin typeface="华文楷体" panose="02010600040101010101" pitchFamily="2" charset="-122"/>
                <a:ea typeface="华文楷体" panose="02010600040101010101" pitchFamily="2" charset="-122"/>
              </a:rPr>
              <a:t>（二革完成时期）</a:t>
            </a:r>
            <a:r>
              <a:rPr lang="zh-CN" altLang="en-US" sz="2800" dirty="0"/>
              <a:t>，</a:t>
            </a:r>
            <a:endParaRPr lang="en-US" altLang="zh-CN" sz="2800" dirty="0"/>
          </a:p>
          <a:p>
            <a:r>
              <a:rPr lang="en-US" altLang="zh-CN" sz="2800" dirty="0"/>
              <a:t>   </a:t>
            </a:r>
            <a:r>
              <a:rPr lang="zh-CN" altLang="en-US" sz="2800" dirty="0"/>
              <a:t>资本主义进入</a:t>
            </a:r>
            <a:r>
              <a:rPr lang="zh-CN" altLang="en-US" sz="2800" dirty="0">
                <a:solidFill>
                  <a:srgbClr val="FF0000"/>
                </a:solidFill>
              </a:rPr>
              <a:t>垄断阶段</a:t>
            </a:r>
            <a:r>
              <a:rPr lang="zh-CN" altLang="en-US" sz="2800" dirty="0">
                <a:solidFill>
                  <a:srgbClr val="FF0000"/>
                </a:solidFill>
                <a:latin typeface="华文楷体" panose="02010600040101010101" pitchFamily="2" charset="-122"/>
                <a:ea typeface="华文楷体" panose="02010600040101010101" pitchFamily="2" charset="-122"/>
              </a:rPr>
              <a:t>（即帝国主义阶段）</a:t>
            </a:r>
            <a:r>
              <a:rPr lang="zh-CN" altLang="en-US" sz="2800" dirty="0"/>
              <a:t>，</a:t>
            </a:r>
            <a:endParaRPr lang="en-US" altLang="zh-CN" sz="2800" dirty="0"/>
          </a:p>
          <a:p>
            <a:r>
              <a:rPr lang="en-US" altLang="zh-CN" sz="2800" dirty="0"/>
              <a:t>   </a:t>
            </a:r>
            <a:r>
              <a:rPr lang="zh-CN" altLang="en-US" sz="2800" dirty="0">
                <a:solidFill>
                  <a:srgbClr val="FF0000"/>
                </a:solidFill>
              </a:rPr>
              <a:t>资本主义世界经济体系</a:t>
            </a:r>
            <a:r>
              <a:rPr lang="zh-CN" altLang="en-US" sz="2800" dirty="0">
                <a:solidFill>
                  <a:srgbClr val="FF0000"/>
                </a:solidFill>
                <a:latin typeface="华文楷体" panose="02010600040101010101" pitchFamily="2" charset="-122"/>
                <a:ea typeface="华文楷体" panose="02010600040101010101" pitchFamily="2" charset="-122"/>
              </a:rPr>
              <a:t>（即资本主义世界市场）</a:t>
            </a:r>
            <a:r>
              <a:rPr lang="zh-CN" altLang="en-US" sz="2800" dirty="0"/>
              <a:t>最终形成。</a:t>
            </a:r>
          </a:p>
        </p:txBody>
      </p:sp>
    </p:spTree>
    <p:custDataLst>
      <p:tags r:id="rId1"/>
    </p:custDataLst>
    <p:extLst>
      <p:ext uri="{BB962C8B-B14F-4D97-AF65-F5344CB8AC3E}">
        <p14:creationId xmlns:p14="http://schemas.microsoft.com/office/powerpoint/2010/main" val="2859823098"/>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1" nodeType="clickEffect">
                                  <p:stCondLst>
                                    <p:cond delay="0"/>
                                  </p:stCondLst>
                                  <p:childTnLst>
                                    <p:animEffect transition="out" filter="randombar(horizontal)">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4" presetClass="exit" presetSubtype="10" fill="hold" nodeType="withEffect">
                                  <p:stCondLst>
                                    <p:cond delay="0"/>
                                  </p:stCondLst>
                                  <p:childTnLst>
                                    <p:animEffect transition="out" filter="randombar(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2"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72281" y="2684366"/>
            <a:ext cx="4288353" cy="1323439"/>
          </a:xfrm>
          <a:prstGeom prst="rect">
            <a:avLst/>
          </a:prstGeom>
          <a:noFill/>
        </p:spPr>
        <p:txBody>
          <a:bodyPr wrap="none" rtlCol="0">
            <a:spAutoFit/>
          </a:bodyPr>
          <a:lstStyle/>
          <a:p>
            <a:pPr algn="r"/>
            <a:r>
              <a:rPr lang="zh-CN" altLang="en-US" sz="8000" dirty="0">
                <a:gradFill flip="none" rotWithShape="1">
                  <a:gsLst>
                    <a:gs pos="0">
                      <a:srgbClr val="FFC000"/>
                    </a:gs>
                    <a:gs pos="100000">
                      <a:srgbClr val="F34B2D"/>
                    </a:gs>
                  </a:gsLst>
                  <a:lin ang="2700000" scaled="1"/>
                </a:gradFill>
                <a:latin typeface="Bebas" pitchFamily="2" charset="0"/>
              </a:rPr>
              <a:t>第五单元</a:t>
            </a:r>
          </a:p>
        </p:txBody>
      </p:sp>
      <p:sp>
        <p:nvSpPr>
          <p:cNvPr id="3" name="TextBox 3"/>
          <p:cNvSpPr txBox="1"/>
          <p:nvPr/>
        </p:nvSpPr>
        <p:spPr>
          <a:xfrm>
            <a:off x="6235990" y="3924618"/>
            <a:ext cx="5724644" cy="923330"/>
          </a:xfrm>
          <a:prstGeom prst="rect">
            <a:avLst/>
          </a:prstGeom>
          <a:noFill/>
        </p:spPr>
        <p:txBody>
          <a:bodyPr wrap="none" rtlCol="0">
            <a:spAutoFit/>
          </a:bodyPr>
          <a:lstStyle/>
          <a:p>
            <a:pPr algn="r"/>
            <a:r>
              <a:rPr lang="zh-CN" altLang="en-US" sz="5400" b="1" dirty="0">
                <a:ln w="12700">
                  <a:noFill/>
                  <a:prstDash val="solid"/>
                </a:ln>
                <a:gradFill flip="none" rotWithShape="1">
                  <a:gsLst>
                    <a:gs pos="0">
                      <a:srgbClr val="FFC000"/>
                    </a:gs>
                    <a:gs pos="100000">
                      <a:srgbClr val="F34B2D"/>
                    </a:gs>
                  </a:gsLst>
                  <a:lin ang="2700000" scaled="1"/>
                </a:gradFill>
                <a:latin typeface="+mj-ea"/>
                <a:ea typeface="+mj-ea"/>
              </a:rPr>
              <a:t>感谢您的耐心聆听</a:t>
            </a:r>
          </a:p>
        </p:txBody>
      </p:sp>
      <p:cxnSp>
        <p:nvCxnSpPr>
          <p:cNvPr id="4" name="直接连接符 3"/>
          <p:cNvCxnSpPr/>
          <p:nvPr/>
        </p:nvCxnSpPr>
        <p:spPr>
          <a:xfrm>
            <a:off x="6637233" y="4876976"/>
            <a:ext cx="5323401" cy="0"/>
          </a:xfrm>
          <a:prstGeom prst="line">
            <a:avLst/>
          </a:prstGeom>
          <a:ln>
            <a:gradFill>
              <a:gsLst>
                <a:gs pos="0">
                  <a:srgbClr val="FFC000"/>
                </a:gs>
                <a:gs pos="100000">
                  <a:srgbClr val="F34B2D"/>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114034" y="5021556"/>
            <a:ext cx="4846600" cy="707886"/>
          </a:xfrm>
          <a:prstGeom prst="rect">
            <a:avLst/>
          </a:prstGeom>
        </p:spPr>
        <p:txBody>
          <a:bodyPr wrap="square">
            <a:spAutoFit/>
          </a:bodyPr>
          <a:lstStyle/>
          <a:p>
            <a:pPr algn="r"/>
            <a:r>
              <a:rPr lang="en-US" altLang="zh-CN" sz="1000" dirty="0">
                <a:gradFill flip="none" rotWithShape="1">
                  <a:gsLst>
                    <a:gs pos="0">
                      <a:srgbClr val="FFC000"/>
                    </a:gs>
                    <a:gs pos="100000">
                      <a:srgbClr val="F34B2D"/>
                    </a:gs>
                  </a:gsLst>
                  <a:lin ang="2700000" scaled="1"/>
                </a:gradFill>
                <a:latin typeface="微软雅黑" pitchFamily="34" charset="-122"/>
                <a:ea typeface="微软雅黑" pitchFamily="34" charset="-122"/>
              </a:rPr>
              <a:t>The industrial revolution began in the 1860s. It is generally believed that it originated in Central England. It refers to the early process of capitalist industrialization, that is, capitalist production completed the transition from workshop handicraft industry to machine industry.</a:t>
            </a:r>
          </a:p>
        </p:txBody>
      </p:sp>
    </p:spTree>
    <p:extLst>
      <p:ext uri="{BB962C8B-B14F-4D97-AF65-F5344CB8AC3E}">
        <p14:creationId xmlns:p14="http://schemas.microsoft.com/office/powerpoint/2010/main" val="2887999225"/>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8" presetClass="entr" presetSubtype="0" accel="50000" fill="hold" grpId="0" nodeType="afterEffect">
                                  <p:stCondLst>
                                    <p:cond delay="0"/>
                                  </p:stCondLst>
                                  <p:iterate type="lt">
                                    <p:tmPct val="13333"/>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par>
                          <p:cTn id="12" fill="hold" nodeType="afterGroup">
                            <p:stCondLst>
                              <p:cond delay="1400"/>
                            </p:stCondLst>
                            <p:childTnLst>
                              <p:par>
                                <p:cTn id="13" presetID="16" presetClass="entr" presetSubtype="2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1000"/>
                                        <p:tgtEl>
                                          <p:spTgt spid="4"/>
                                        </p:tgtEl>
                                      </p:cBhvr>
                                    </p:animEffect>
                                  </p:childTnLst>
                                </p:cTn>
                              </p:par>
                            </p:childTnLst>
                          </p:cTn>
                        </p:par>
                        <p:par>
                          <p:cTn id="16" fill="hold" nodeType="afterGroup">
                            <p:stCondLst>
                              <p:cond delay="2400"/>
                            </p:stCondLst>
                            <p:childTnLst>
                              <p:par>
                                <p:cTn id="17" presetID="53"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fltVal val="0.5"/>
                                          </p:val>
                                        </p:tav>
                                        <p:tav tm="100000">
                                          <p:val>
                                            <p:strVal val="#ppt_x"/>
                                          </p:val>
                                        </p:tav>
                                      </p:tavLst>
                                    </p:anim>
                                    <p:anim calcmode="lin" valueType="num">
                                      <p:cBhvr>
                                        <p:cTn id="23" dur="1000" fill="hold"/>
                                        <p:tgtEl>
                                          <p:spTgt spid="3"/>
                                        </p:tgtEl>
                                        <p:attrNameLst>
                                          <p:attrName>ppt_y</p:attrName>
                                        </p:attrNameLst>
                                      </p:cBhvr>
                                      <p:tavLst>
                                        <p:tav tm="0">
                                          <p:val>
                                            <p:fltVal val="0.5"/>
                                          </p:val>
                                        </p:tav>
                                        <p:tav tm="100000">
                                          <p:val>
                                            <p:strVal val="#ppt_y"/>
                                          </p:val>
                                        </p:tav>
                                      </p:tavLst>
                                    </p:anim>
                                  </p:childTnLst>
                                </p:cTn>
                              </p:par>
                            </p:childTnLst>
                          </p:cTn>
                        </p:par>
                        <p:par>
                          <p:cTn id="24" fill="hold" nodeType="afterGroup">
                            <p:stCondLst>
                              <p:cond delay="4100"/>
                            </p:stCondLst>
                            <p:childTnLst>
                              <p:par>
                                <p:cTn id="25" presetID="16" presetClass="entr" presetSubtype="2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1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91494D-066E-4C21-9B52-8A20C6A0E45D}"/>
              </a:ext>
            </a:extLst>
          </p:cNvPr>
          <p:cNvSpPr txBox="1"/>
          <p:nvPr/>
        </p:nvSpPr>
        <p:spPr>
          <a:xfrm>
            <a:off x="347870" y="139148"/>
            <a:ext cx="442291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工业革命的背景：政治</a:t>
            </a:r>
          </a:p>
        </p:txBody>
      </p:sp>
      <p:grpSp>
        <p:nvGrpSpPr>
          <p:cNvPr id="13" name="组合 12">
            <a:extLst>
              <a:ext uri="{FF2B5EF4-FFF2-40B4-BE49-F238E27FC236}">
                <a16:creationId xmlns:a16="http://schemas.microsoft.com/office/drawing/2014/main" id="{60A76BFB-7E2E-4739-A2B3-2864AEE57D5A}"/>
              </a:ext>
            </a:extLst>
          </p:cNvPr>
          <p:cNvGrpSpPr/>
          <p:nvPr/>
        </p:nvGrpSpPr>
        <p:grpSpPr>
          <a:xfrm>
            <a:off x="425751" y="1187507"/>
            <a:ext cx="3997162" cy="5233171"/>
            <a:chOff x="455568" y="934278"/>
            <a:chExt cx="3997162" cy="5784574"/>
          </a:xfrm>
        </p:grpSpPr>
        <p:pic>
          <p:nvPicPr>
            <p:cNvPr id="11" name="图片 10">
              <a:extLst>
                <a:ext uri="{FF2B5EF4-FFF2-40B4-BE49-F238E27FC236}">
                  <a16:creationId xmlns:a16="http://schemas.microsoft.com/office/drawing/2014/main" id="{EB6F77F4-3E6B-484D-9674-7D6C31C62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68" y="934278"/>
              <a:ext cx="3997162" cy="5784574"/>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7788FF88-C5B5-4248-9163-EE7211EA5B30}"/>
                </a:ext>
              </a:extLst>
            </p:cNvPr>
            <p:cNvSpPr txBox="1"/>
            <p:nvPr/>
          </p:nvSpPr>
          <p:spPr>
            <a:xfrm>
              <a:off x="607127" y="6155876"/>
              <a:ext cx="3694044" cy="523220"/>
            </a:xfrm>
            <a:prstGeom prst="rect">
              <a:avLst/>
            </a:prstGeom>
            <a:noFill/>
          </p:spPr>
          <p:txBody>
            <a:bodyPr wrap="square" rtlCol="0">
              <a:spAutoFit/>
            </a:bodyPr>
            <a:lstStyle/>
            <a:p>
              <a:pPr algn="ctr"/>
              <a:r>
                <a:rPr lang="zh-CN" altLang="en-US" sz="2800" b="1" dirty="0">
                  <a:solidFill>
                    <a:schemeClr val="bg1"/>
                  </a:solidFill>
                  <a:effectLst>
                    <a:outerShdw blurRad="38100" dist="38100" dir="2700000" algn="tl">
                      <a:srgbClr val="000000">
                        <a:alpha val="43137"/>
                      </a:srgbClr>
                    </a:outerShdw>
                  </a:effectLst>
                  <a:latin typeface="+mj-ea"/>
                  <a:ea typeface="+mj-ea"/>
                </a:rPr>
                <a:t>十八世纪的英国议会</a:t>
              </a:r>
            </a:p>
          </p:txBody>
        </p:sp>
      </p:grpSp>
      <p:sp>
        <p:nvSpPr>
          <p:cNvPr id="14" name="矩形 13">
            <a:extLst>
              <a:ext uri="{FF2B5EF4-FFF2-40B4-BE49-F238E27FC236}">
                <a16:creationId xmlns:a16="http://schemas.microsoft.com/office/drawing/2014/main" id="{840D43A2-8B20-4566-A44B-1D712736CD7B}"/>
              </a:ext>
            </a:extLst>
          </p:cNvPr>
          <p:cNvSpPr/>
          <p:nvPr/>
        </p:nvSpPr>
        <p:spPr>
          <a:xfrm>
            <a:off x="4588829" y="1187508"/>
            <a:ext cx="7202554" cy="3664841"/>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800"/>
              </a:lnSpc>
            </a:pPr>
            <a:r>
              <a:rPr lang="en-US" altLang="zh-CN" sz="2800" dirty="0">
                <a:solidFill>
                  <a:schemeClr val="tx1"/>
                </a:solidFill>
                <a:latin typeface="楷体" panose="02010609060101010101" pitchFamily="49" charset="-122"/>
                <a:ea typeface="楷体" panose="02010609060101010101" pitchFamily="49" charset="-122"/>
              </a:rPr>
              <a:t>  1688</a:t>
            </a:r>
            <a:r>
              <a:rPr lang="zh-CN" altLang="en-US" sz="2800" dirty="0">
                <a:solidFill>
                  <a:schemeClr val="tx1"/>
                </a:solidFill>
                <a:latin typeface="楷体" panose="02010609060101010101" pitchFamily="49" charset="-122"/>
                <a:ea typeface="楷体" panose="02010609060101010101" pitchFamily="49" charset="-122"/>
              </a:rPr>
              <a:t>年“光荣革命”后在英国逐步确立的</a:t>
            </a:r>
            <a:r>
              <a:rPr lang="zh-CN" altLang="en-US" sz="2800" dirty="0">
                <a:solidFill>
                  <a:srgbClr val="FF0000"/>
                </a:solidFill>
                <a:latin typeface="楷体" panose="02010609060101010101" pitchFamily="49" charset="-122"/>
                <a:ea typeface="楷体" panose="02010609060101010101" pitchFamily="49" charset="-122"/>
              </a:rPr>
              <a:t>君主立宪制</a:t>
            </a:r>
            <a:r>
              <a:rPr lang="zh-CN" altLang="en-US" sz="2800" dirty="0">
                <a:solidFill>
                  <a:schemeClr val="tx1"/>
                </a:solidFill>
                <a:latin typeface="楷体" panose="02010609060101010101" pitchFamily="49" charset="-122"/>
                <a:ea typeface="楷体" panose="02010609060101010101" pitchFamily="49" charset="-122"/>
              </a:rPr>
              <a:t>，在</a:t>
            </a: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世纪逐渐完善。在比较稳定的政治局势里，政府积极发展着资本主义，从过去那浸透了谋利欲望而又不以经商为耻的英国社会上层，到充满进取精神的中下层商人和手工业者，都致力于实现经济的飞跃。 </a:t>
            </a:r>
            <a:endParaRPr lang="en-US" altLang="zh-CN" sz="2800" dirty="0">
              <a:solidFill>
                <a:schemeClr val="tx1"/>
              </a:solidFill>
              <a:latin typeface="楷体" panose="02010609060101010101" pitchFamily="49" charset="-122"/>
              <a:ea typeface="楷体" panose="02010609060101010101" pitchFamily="49" charset="-122"/>
            </a:endParaRPr>
          </a:p>
          <a:p>
            <a:pPr algn="r">
              <a:lnSpc>
                <a:spcPts val="3800"/>
              </a:lnSpc>
            </a:pP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世界近代史</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cxnSp>
        <p:nvCxnSpPr>
          <p:cNvPr id="16" name="直接连接符 15">
            <a:extLst>
              <a:ext uri="{FF2B5EF4-FFF2-40B4-BE49-F238E27FC236}">
                <a16:creationId xmlns:a16="http://schemas.microsoft.com/office/drawing/2014/main" id="{5B1447C0-DDCA-4D92-9C10-AC78E5BD0572}"/>
              </a:ext>
            </a:extLst>
          </p:cNvPr>
          <p:cNvCxnSpPr>
            <a:cxnSpLocks/>
          </p:cNvCxnSpPr>
          <p:nvPr/>
        </p:nvCxnSpPr>
        <p:spPr>
          <a:xfrm>
            <a:off x="6409370" y="1792162"/>
            <a:ext cx="1616765"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3B23B3B-D0F0-488C-9FDC-4802AD6608C8}"/>
              </a:ext>
            </a:extLst>
          </p:cNvPr>
          <p:cNvCxnSpPr>
            <a:cxnSpLocks/>
          </p:cNvCxnSpPr>
          <p:nvPr/>
        </p:nvCxnSpPr>
        <p:spPr>
          <a:xfrm>
            <a:off x="9989400" y="2232799"/>
            <a:ext cx="1616765"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B596FF3-A054-436F-B671-729E4C040CA0}"/>
              </a:ext>
            </a:extLst>
          </p:cNvPr>
          <p:cNvCxnSpPr>
            <a:cxnSpLocks/>
          </p:cNvCxnSpPr>
          <p:nvPr/>
        </p:nvCxnSpPr>
        <p:spPr>
          <a:xfrm>
            <a:off x="4728246" y="2752752"/>
            <a:ext cx="2288781"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4361060-F8BB-4BD9-8335-8E3228866846}"/>
              </a:ext>
            </a:extLst>
          </p:cNvPr>
          <p:cNvCxnSpPr>
            <a:cxnSpLocks/>
          </p:cNvCxnSpPr>
          <p:nvPr/>
        </p:nvCxnSpPr>
        <p:spPr>
          <a:xfrm>
            <a:off x="7573881" y="2752752"/>
            <a:ext cx="3791802"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4841444-B4F7-4B06-AB72-B50C00060370}"/>
              </a:ext>
            </a:extLst>
          </p:cNvPr>
          <p:cNvCxnSpPr>
            <a:cxnSpLocks/>
          </p:cNvCxnSpPr>
          <p:nvPr/>
        </p:nvCxnSpPr>
        <p:spPr>
          <a:xfrm>
            <a:off x="7646768" y="4207374"/>
            <a:ext cx="3798428" cy="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2F828122-60F1-4012-A9B8-60E553658C31}"/>
              </a:ext>
            </a:extLst>
          </p:cNvPr>
          <p:cNvGrpSpPr/>
          <p:nvPr/>
        </p:nvGrpSpPr>
        <p:grpSpPr>
          <a:xfrm>
            <a:off x="4758063" y="5021280"/>
            <a:ext cx="748214" cy="1506946"/>
            <a:chOff x="4429791" y="4434483"/>
            <a:chExt cx="1312859" cy="589279"/>
          </a:xfrm>
        </p:grpSpPr>
        <p:pic>
          <p:nvPicPr>
            <p:cNvPr id="29" name="图片 28">
              <a:extLst>
                <a:ext uri="{FF2B5EF4-FFF2-40B4-BE49-F238E27FC236}">
                  <a16:creationId xmlns:a16="http://schemas.microsoft.com/office/drawing/2014/main" id="{FFB4B28C-FA56-49BE-89A0-F552CD615363}"/>
                </a:ext>
              </a:extLst>
            </p:cNvPr>
            <p:cNvPicPr>
              <a:picLocks noChangeAspect="1"/>
            </p:cNvPicPr>
            <p:nvPr/>
          </p:nvPicPr>
          <p:blipFill rotWithShape="1">
            <a:blip r:embed="rId5"/>
            <a:srcRect r="38159" b="2217"/>
            <a:stretch/>
          </p:blipFill>
          <p:spPr>
            <a:xfrm>
              <a:off x="4429791" y="4434483"/>
              <a:ext cx="1201002" cy="523220"/>
            </a:xfrm>
            <a:prstGeom prst="rect">
              <a:avLst/>
            </a:prstGeom>
            <a:effectLst>
              <a:outerShdw blurRad="50800" dist="38100" dir="2700000" algn="tl" rotWithShape="0">
                <a:prstClr val="black">
                  <a:alpha val="40000"/>
                </a:prstClr>
              </a:outerShdw>
            </a:effectLst>
          </p:spPr>
        </p:pic>
        <p:sp>
          <p:nvSpPr>
            <p:cNvPr id="30" name="文本框 29">
              <a:extLst>
                <a:ext uri="{FF2B5EF4-FFF2-40B4-BE49-F238E27FC236}">
                  <a16:creationId xmlns:a16="http://schemas.microsoft.com/office/drawing/2014/main" id="{722A84F2-6FEF-4D46-82E0-4A495884E6CE}"/>
                </a:ext>
              </a:extLst>
            </p:cNvPr>
            <p:cNvSpPr txBox="1"/>
            <p:nvPr/>
          </p:nvSpPr>
          <p:spPr>
            <a:xfrm>
              <a:off x="4541647" y="4500542"/>
              <a:ext cx="120100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政治</a:t>
              </a:r>
            </a:p>
          </p:txBody>
        </p:sp>
      </p:grpSp>
      <p:sp>
        <p:nvSpPr>
          <p:cNvPr id="33" name="文本框 32">
            <a:extLst>
              <a:ext uri="{FF2B5EF4-FFF2-40B4-BE49-F238E27FC236}">
                <a16:creationId xmlns:a16="http://schemas.microsoft.com/office/drawing/2014/main" id="{3B6AF8FB-0C39-47AB-9FBE-6B9313570531}"/>
              </a:ext>
            </a:extLst>
          </p:cNvPr>
          <p:cNvSpPr txBox="1"/>
          <p:nvPr/>
        </p:nvSpPr>
        <p:spPr>
          <a:xfrm>
            <a:off x="5506276" y="4999717"/>
            <a:ext cx="6466224" cy="1384995"/>
          </a:xfrm>
          <a:prstGeom prst="rect">
            <a:avLst/>
          </a:prstGeom>
          <a:noFill/>
        </p:spPr>
        <p:txBody>
          <a:bodyPr wrap="square">
            <a:spAutoFit/>
          </a:bodyPr>
          <a:lstStyle/>
          <a:p>
            <a:r>
              <a:rPr lang="zh-CN" altLang="en-US" sz="2800" dirty="0"/>
              <a:t>   英国</a:t>
            </a:r>
            <a:r>
              <a:rPr lang="zh-CN" altLang="en-US" sz="2800" dirty="0">
                <a:solidFill>
                  <a:srgbClr val="FF0000"/>
                </a:solidFill>
              </a:rPr>
              <a:t>“光荣革命”</a:t>
            </a:r>
            <a:r>
              <a:rPr lang="zh-CN" altLang="en-US" sz="2800" dirty="0"/>
              <a:t>后</a:t>
            </a:r>
            <a:r>
              <a:rPr lang="zh-CN" altLang="en-US" sz="2800" dirty="0">
                <a:latin typeface="楷体" panose="02010609060101010101" pitchFamily="49" charset="-122"/>
                <a:ea typeface="楷体" panose="02010609060101010101" pitchFamily="49" charset="-122"/>
              </a:rPr>
              <a:t>，（君主立宪制逐步建立，）</a:t>
            </a:r>
            <a:r>
              <a:rPr lang="zh-CN" altLang="en-US" sz="2800" dirty="0"/>
              <a:t>国内</a:t>
            </a:r>
            <a:r>
              <a:rPr lang="zh-CN" altLang="en-US" sz="2800" dirty="0">
                <a:solidFill>
                  <a:srgbClr val="FF0000"/>
                </a:solidFill>
              </a:rPr>
              <a:t>政局稳定</a:t>
            </a:r>
            <a:r>
              <a:rPr lang="zh-CN" altLang="en-US" sz="2800" dirty="0"/>
              <a:t>，</a:t>
            </a:r>
            <a:r>
              <a:rPr lang="zh-CN" altLang="en-US" sz="2800" dirty="0">
                <a:solidFill>
                  <a:srgbClr val="FF0000"/>
                </a:solidFill>
              </a:rPr>
              <a:t>政府</a:t>
            </a:r>
            <a:r>
              <a:rPr lang="zh-CN" altLang="en-US" sz="2800" dirty="0"/>
              <a:t>积极</a:t>
            </a:r>
            <a:r>
              <a:rPr lang="zh-CN" altLang="en-US" sz="2800" dirty="0">
                <a:solidFill>
                  <a:srgbClr val="FF0000"/>
                </a:solidFill>
              </a:rPr>
              <a:t>鼓励</a:t>
            </a:r>
            <a:r>
              <a:rPr lang="zh-CN" altLang="en-US" sz="2800" dirty="0"/>
              <a:t>经济发展。</a:t>
            </a:r>
          </a:p>
        </p:txBody>
      </p:sp>
    </p:spTree>
    <p:custDataLst>
      <p:tags r:id="rId1"/>
    </p:custDataLst>
    <p:extLst>
      <p:ext uri="{BB962C8B-B14F-4D97-AF65-F5344CB8AC3E}">
        <p14:creationId xmlns:p14="http://schemas.microsoft.com/office/powerpoint/2010/main" val="3567653781"/>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ppt_x"/>
                                          </p:val>
                                        </p:tav>
                                        <p:tav tm="100000">
                                          <p:val>
                                            <p:strVal val="#ppt_x"/>
                                          </p:val>
                                        </p:tav>
                                      </p:tavLst>
                                    </p:anim>
                                    <p:anim calcmode="lin" valueType="num">
                                      <p:cBhvr additive="base">
                                        <p:cTn id="4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91494D-066E-4C21-9B52-8A20C6A0E45D}"/>
              </a:ext>
            </a:extLst>
          </p:cNvPr>
          <p:cNvSpPr txBox="1"/>
          <p:nvPr/>
        </p:nvSpPr>
        <p:spPr>
          <a:xfrm>
            <a:off x="347869" y="139148"/>
            <a:ext cx="5864087"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工业革命的背景：经济（内部）</a:t>
            </a:r>
          </a:p>
        </p:txBody>
      </p:sp>
      <p:sp>
        <p:nvSpPr>
          <p:cNvPr id="17" name="矩形 16">
            <a:extLst>
              <a:ext uri="{FF2B5EF4-FFF2-40B4-BE49-F238E27FC236}">
                <a16:creationId xmlns:a16="http://schemas.microsoft.com/office/drawing/2014/main" id="{51858618-781C-4B5B-A62E-8DABFFE63916}"/>
              </a:ext>
            </a:extLst>
          </p:cNvPr>
          <p:cNvSpPr/>
          <p:nvPr/>
        </p:nvSpPr>
        <p:spPr>
          <a:xfrm>
            <a:off x="225289" y="1039957"/>
            <a:ext cx="6384235" cy="3526764"/>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en-US" altLang="zh-CN" sz="2800" dirty="0">
                <a:solidFill>
                  <a:schemeClr val="tx1"/>
                </a:solidFill>
                <a:latin typeface="楷体" panose="02010609060101010101" pitchFamily="49" charset="-122"/>
                <a:ea typeface="楷体" panose="02010609060101010101" pitchFamily="49" charset="-122"/>
              </a:rPr>
              <a:t>  18</a:t>
            </a:r>
            <a:r>
              <a:rPr lang="zh-CN" altLang="en-US" sz="2800" dirty="0">
                <a:solidFill>
                  <a:schemeClr val="tx1"/>
                </a:solidFill>
                <a:latin typeface="楷体" panose="02010609060101010101" pitchFamily="49" charset="-122"/>
                <a:ea typeface="楷体" panose="02010609060101010101" pitchFamily="49" charset="-122"/>
              </a:rPr>
              <a:t>世纪中叶，英国</a:t>
            </a:r>
            <a:r>
              <a:rPr lang="zh-CN" altLang="en-US" sz="2800" dirty="0">
                <a:solidFill>
                  <a:srgbClr val="FF0000"/>
                </a:solidFill>
                <a:latin typeface="楷体" panose="02010609060101010101" pitchFamily="49" charset="-122"/>
                <a:ea typeface="楷体" panose="02010609060101010101" pitchFamily="49" charset="-122"/>
              </a:rPr>
              <a:t>农业革命</a:t>
            </a:r>
            <a:r>
              <a:rPr lang="zh-CN" altLang="en-US" sz="2800" dirty="0">
                <a:solidFill>
                  <a:schemeClr val="tx1"/>
                </a:solidFill>
                <a:latin typeface="楷体" panose="02010609060101010101" pitchFamily="49" charset="-122"/>
                <a:ea typeface="楷体" panose="02010609060101010101" pitchFamily="49" charset="-122"/>
              </a:rPr>
              <a:t>开始大张旗鼓推进</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资本主义农场规模</a:t>
            </a:r>
            <a:r>
              <a:rPr lang="zh-CN" altLang="en-US" sz="2800" dirty="0">
                <a:solidFill>
                  <a:schemeClr val="tx1"/>
                </a:solidFill>
                <a:latin typeface="楷体" panose="02010609060101010101" pitchFamily="49" charset="-122"/>
                <a:ea typeface="楷体" panose="02010609060101010101" pitchFamily="49" charset="-122"/>
              </a:rPr>
              <a:t>正在以惊人的速度不断扩大。</a:t>
            </a:r>
            <a:endParaRPr lang="en-US" altLang="zh-CN" sz="2800" dirty="0">
              <a:solidFill>
                <a:schemeClr val="tx1"/>
              </a:solidFill>
              <a:latin typeface="楷体" panose="02010609060101010101" pitchFamily="49" charset="-122"/>
              <a:ea typeface="楷体" panose="02010609060101010101" pitchFamily="49" charset="-122"/>
            </a:endParaRPr>
          </a:p>
          <a:p>
            <a:pPr>
              <a:lnSpc>
                <a:spcPts val="3300"/>
              </a:lnSpc>
            </a:pPr>
            <a:r>
              <a:rPr lang="en-US" altLang="zh-CN" sz="2800" dirty="0">
                <a:solidFill>
                  <a:schemeClr val="tx1"/>
                </a:solidFill>
                <a:latin typeface="楷体" panose="02010609060101010101" pitchFamily="49" charset="-122"/>
                <a:ea typeface="楷体" panose="02010609060101010101" pitchFamily="49" charset="-122"/>
              </a:rPr>
              <a:t>  </a:t>
            </a:r>
            <a:r>
              <a:rPr lang="zh-CN" altLang="en-US" sz="2800" dirty="0">
                <a:solidFill>
                  <a:schemeClr val="tx1"/>
                </a:solidFill>
                <a:latin typeface="楷体" panose="02010609060101010101" pitchFamily="49" charset="-122"/>
                <a:ea typeface="楷体" panose="02010609060101010101" pitchFamily="49" charset="-122"/>
              </a:rPr>
              <a:t>正如琼斯所指出的：“在</a:t>
            </a: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世纪的英国，如果没有</a:t>
            </a:r>
            <a:r>
              <a:rPr lang="zh-CN" altLang="en-US" sz="2800" dirty="0">
                <a:solidFill>
                  <a:srgbClr val="FF0000"/>
                </a:solidFill>
                <a:latin typeface="楷体" panose="02010609060101010101" pitchFamily="49" charset="-122"/>
                <a:ea typeface="楷体" panose="02010609060101010101" pitchFamily="49" charset="-122"/>
              </a:rPr>
              <a:t>农业变革</a:t>
            </a:r>
            <a:r>
              <a:rPr lang="zh-CN" altLang="en-US" sz="2800" dirty="0">
                <a:solidFill>
                  <a:schemeClr val="tx1"/>
                </a:solidFill>
                <a:latin typeface="楷体" panose="02010609060101010101" pitchFamily="49" charset="-122"/>
                <a:ea typeface="楷体" panose="02010609060101010101" pitchFamily="49" charset="-122"/>
              </a:rPr>
              <a:t>，没有农业产出增长，</a:t>
            </a:r>
            <a:r>
              <a:rPr lang="zh-CN" altLang="en-US" sz="2800" dirty="0">
                <a:solidFill>
                  <a:srgbClr val="FF0000"/>
                </a:solidFill>
                <a:latin typeface="楷体" panose="02010609060101010101" pitchFamily="49" charset="-122"/>
                <a:ea typeface="楷体" panose="02010609060101010101" pitchFamily="49" charset="-122"/>
              </a:rPr>
              <a:t>工业化与经济发展</a:t>
            </a:r>
            <a:r>
              <a:rPr lang="zh-CN" altLang="en-US" sz="2800" dirty="0">
                <a:solidFill>
                  <a:schemeClr val="tx1"/>
                </a:solidFill>
                <a:latin typeface="楷体" panose="02010609060101010101" pitchFamily="49" charset="-122"/>
                <a:ea typeface="楷体" panose="02010609060101010101" pitchFamily="49" charset="-122"/>
              </a:rPr>
              <a:t>便不可能实现。” </a:t>
            </a:r>
            <a:endParaRPr lang="en-US" altLang="zh-CN" sz="2800" dirty="0">
              <a:solidFill>
                <a:schemeClr val="tx1"/>
              </a:solidFill>
              <a:latin typeface="楷体" panose="02010609060101010101" pitchFamily="49" charset="-122"/>
              <a:ea typeface="楷体" panose="02010609060101010101" pitchFamily="49" charset="-122"/>
            </a:endParaRPr>
          </a:p>
          <a:p>
            <a:pPr algn="r">
              <a:lnSpc>
                <a:spcPts val="3300"/>
              </a:lnSpc>
            </a:pPr>
            <a:r>
              <a:rPr lang="en-US" altLang="zh-CN" sz="2800" dirty="0">
                <a:solidFill>
                  <a:schemeClr val="tx1"/>
                </a:solidFill>
                <a:latin typeface="楷体" panose="02010609060101010101" pitchFamily="49" charset="-122"/>
                <a:ea typeface="楷体" panose="02010609060101010101" pitchFamily="49" charset="-122"/>
              </a:rPr>
              <a:t>——《18</a:t>
            </a:r>
            <a:r>
              <a:rPr lang="zh-CN" altLang="en-US" sz="2800" dirty="0">
                <a:solidFill>
                  <a:schemeClr val="tx1"/>
                </a:solidFill>
                <a:latin typeface="楷体" panose="02010609060101010101" pitchFamily="49" charset="-122"/>
                <a:ea typeface="楷体" panose="02010609060101010101" pitchFamily="49" charset="-122"/>
              </a:rPr>
              <a:t>世纪英国的农业革命</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24" name="矩形 23">
            <a:extLst>
              <a:ext uri="{FF2B5EF4-FFF2-40B4-BE49-F238E27FC236}">
                <a16:creationId xmlns:a16="http://schemas.microsoft.com/office/drawing/2014/main" id="{B793DB0D-2FA2-4D66-BF4C-0FE2930D4293}"/>
              </a:ext>
            </a:extLst>
          </p:cNvPr>
          <p:cNvSpPr/>
          <p:nvPr/>
        </p:nvSpPr>
        <p:spPr>
          <a:xfrm>
            <a:off x="6698974" y="1039957"/>
            <a:ext cx="5287615" cy="3526764"/>
          </a:xfrm>
          <a:prstGeom prst="rect">
            <a:avLst/>
          </a:prstGeom>
          <a:solidFill>
            <a:srgbClr val="5D33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r>
              <a:rPr lang="en-US" altLang="zh-CN" sz="2800" dirty="0">
                <a:latin typeface="楷体" panose="02010609060101010101" pitchFamily="49" charset="-122"/>
                <a:ea typeface="楷体" panose="02010609060101010101" pitchFamily="49" charset="-122"/>
              </a:rPr>
              <a:t>  “</a:t>
            </a:r>
            <a:r>
              <a:rPr lang="zh-CN" altLang="en-US" sz="2800" dirty="0">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你们的羊</a:t>
            </a:r>
            <a:r>
              <a:rPr lang="zh-CN" altLang="en-US" sz="2800" dirty="0">
                <a:latin typeface="楷体" panose="02010609060101010101" pitchFamily="49" charset="-122"/>
                <a:ea typeface="楷体" panose="02010609060101010101" pitchFamily="49" charset="-122"/>
              </a:rPr>
              <a:t>，平常多么驯良，而今天，已变为这样的贪婪和凶蛮，</a:t>
            </a:r>
            <a:r>
              <a:rPr lang="zh-CN" altLang="en-US" sz="2800" dirty="0">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甚至吃人了</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自从有一种贪食者，以</a:t>
            </a:r>
            <a:r>
              <a:rPr lang="zh-CN" altLang="en-US" sz="2800" dirty="0">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一条篱笆圈围</a:t>
            </a:r>
            <a:r>
              <a:rPr lang="zh-CN" altLang="en-US" sz="2800" dirty="0">
                <a:latin typeface="楷体" panose="02010609060101010101" pitchFamily="49" charset="-122"/>
                <a:ea typeface="楷体" panose="02010609060101010101" pitchFamily="49" charset="-122"/>
              </a:rPr>
              <a:t>了几千亩地来</a:t>
            </a:r>
            <a:r>
              <a:rPr lang="zh-CN" altLang="en-US" sz="2800" dirty="0">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消灭田界</a:t>
            </a:r>
            <a:r>
              <a:rPr lang="zh-CN" altLang="en-US" sz="2800" dirty="0">
                <a:latin typeface="楷体" panose="02010609060101010101" pitchFamily="49" charset="-122"/>
                <a:ea typeface="楷体" panose="02010609060101010101" pitchFamily="49" charset="-122"/>
              </a:rPr>
              <a:t>那个时候起</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我重复说他们</a:t>
            </a:r>
            <a:r>
              <a:rPr lang="zh-CN" altLang="en-US" sz="2800" dirty="0">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背井离乡</a:t>
            </a:r>
            <a:r>
              <a:rPr lang="zh-CN" altLang="en-US" sz="2800" dirty="0">
                <a:latin typeface="楷体" panose="02010609060101010101" pitchFamily="49" charset="-122"/>
                <a:ea typeface="楷体" panose="02010609060101010101" pitchFamily="49" charset="-122"/>
              </a:rPr>
              <a:t>而不知到什么地方去栖身</a:t>
            </a:r>
            <a:r>
              <a:rPr lang="en-US" altLang="zh-CN" sz="2800" dirty="0">
                <a:latin typeface="楷体" panose="02010609060101010101" pitchFamily="49" charset="-122"/>
                <a:ea typeface="楷体" panose="02010609060101010101" pitchFamily="49" charset="-122"/>
              </a:rPr>
              <a:t>……”</a:t>
            </a:r>
          </a:p>
          <a:p>
            <a:pPr algn="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托马斯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莫尔</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乌托邦</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
        <p:nvSpPr>
          <p:cNvPr id="28" name="文本框 27">
            <a:extLst>
              <a:ext uri="{FF2B5EF4-FFF2-40B4-BE49-F238E27FC236}">
                <a16:creationId xmlns:a16="http://schemas.microsoft.com/office/drawing/2014/main" id="{EA3D728D-ADAE-41BB-8970-28DFF1CED597}"/>
              </a:ext>
            </a:extLst>
          </p:cNvPr>
          <p:cNvSpPr txBox="1"/>
          <p:nvPr/>
        </p:nvSpPr>
        <p:spPr>
          <a:xfrm>
            <a:off x="1709495" y="4759594"/>
            <a:ext cx="4074475" cy="954107"/>
          </a:xfrm>
          <a:prstGeom prst="rect">
            <a:avLst/>
          </a:prstGeom>
          <a:noFill/>
        </p:spPr>
        <p:txBody>
          <a:bodyPr wrap="square">
            <a:spAutoFit/>
          </a:bodyPr>
          <a:lstStyle/>
          <a:p>
            <a:pPr algn="ctr"/>
            <a:r>
              <a:rPr lang="zh-CN" altLang="en-US" sz="2800" b="1" dirty="0"/>
              <a:t>资产阶级和新贵族占有公共土地、农民份地</a:t>
            </a:r>
          </a:p>
        </p:txBody>
      </p:sp>
      <p:sp>
        <p:nvSpPr>
          <p:cNvPr id="32" name="文本框 31">
            <a:extLst>
              <a:ext uri="{FF2B5EF4-FFF2-40B4-BE49-F238E27FC236}">
                <a16:creationId xmlns:a16="http://schemas.microsoft.com/office/drawing/2014/main" id="{FFE749EC-6988-412A-9B58-C83A903055ED}"/>
              </a:ext>
            </a:extLst>
          </p:cNvPr>
          <p:cNvSpPr txBox="1"/>
          <p:nvPr/>
        </p:nvSpPr>
        <p:spPr>
          <a:xfrm>
            <a:off x="1749802" y="5752200"/>
            <a:ext cx="4260571" cy="523220"/>
          </a:xfrm>
          <a:prstGeom prst="rect">
            <a:avLst/>
          </a:prstGeom>
          <a:noFill/>
        </p:spPr>
        <p:txBody>
          <a:bodyPr wrap="square">
            <a:spAutoFit/>
          </a:bodyPr>
          <a:lstStyle/>
          <a:p>
            <a:r>
              <a:rPr lang="zh-CN" altLang="en-US" sz="2800" b="1" dirty="0"/>
              <a:t>建设私有大农场、大牧场</a:t>
            </a:r>
          </a:p>
        </p:txBody>
      </p:sp>
      <p:sp>
        <p:nvSpPr>
          <p:cNvPr id="34" name="文本框 33">
            <a:extLst>
              <a:ext uri="{FF2B5EF4-FFF2-40B4-BE49-F238E27FC236}">
                <a16:creationId xmlns:a16="http://schemas.microsoft.com/office/drawing/2014/main" id="{265D21D1-4118-4B48-B452-2E4593A8ADAE}"/>
              </a:ext>
            </a:extLst>
          </p:cNvPr>
          <p:cNvSpPr txBox="1"/>
          <p:nvPr/>
        </p:nvSpPr>
        <p:spPr>
          <a:xfrm>
            <a:off x="6367725" y="5554164"/>
            <a:ext cx="2083908" cy="523220"/>
          </a:xfrm>
          <a:prstGeom prst="rect">
            <a:avLst/>
          </a:prstGeom>
          <a:noFill/>
        </p:spPr>
        <p:txBody>
          <a:bodyPr wrap="square">
            <a:spAutoFit/>
          </a:bodyPr>
          <a:lstStyle/>
          <a:p>
            <a:r>
              <a:rPr lang="zh-CN" altLang="en-US" sz="2800" b="1" dirty="0"/>
              <a:t>规模化经营</a:t>
            </a:r>
          </a:p>
        </p:txBody>
      </p:sp>
      <p:sp>
        <p:nvSpPr>
          <p:cNvPr id="39" name="文本框 38">
            <a:extLst>
              <a:ext uri="{FF2B5EF4-FFF2-40B4-BE49-F238E27FC236}">
                <a16:creationId xmlns:a16="http://schemas.microsoft.com/office/drawing/2014/main" id="{4825174F-E5FA-4D35-9965-78F8C8901C01}"/>
              </a:ext>
            </a:extLst>
          </p:cNvPr>
          <p:cNvSpPr txBox="1"/>
          <p:nvPr/>
        </p:nvSpPr>
        <p:spPr>
          <a:xfrm>
            <a:off x="9724411" y="4630124"/>
            <a:ext cx="2364995" cy="523220"/>
          </a:xfrm>
          <a:prstGeom prst="rect">
            <a:avLst/>
          </a:prstGeom>
          <a:noFill/>
        </p:spPr>
        <p:txBody>
          <a:bodyPr wrap="square">
            <a:spAutoFit/>
          </a:bodyPr>
          <a:lstStyle/>
          <a:p>
            <a:r>
              <a:rPr lang="zh-CN" altLang="en-US" sz="2800" b="1" dirty="0"/>
              <a:t>自由劳动力</a:t>
            </a:r>
          </a:p>
        </p:txBody>
      </p:sp>
      <p:grpSp>
        <p:nvGrpSpPr>
          <p:cNvPr id="76" name="组合 75">
            <a:extLst>
              <a:ext uri="{FF2B5EF4-FFF2-40B4-BE49-F238E27FC236}">
                <a16:creationId xmlns:a16="http://schemas.microsoft.com/office/drawing/2014/main" id="{A094D39F-CC50-47BD-A494-694864FC214F}"/>
              </a:ext>
            </a:extLst>
          </p:cNvPr>
          <p:cNvGrpSpPr/>
          <p:nvPr/>
        </p:nvGrpSpPr>
        <p:grpSpPr>
          <a:xfrm>
            <a:off x="347870" y="5167959"/>
            <a:ext cx="1401932" cy="987527"/>
            <a:chOff x="347870" y="5167959"/>
            <a:chExt cx="1401932" cy="987527"/>
          </a:xfrm>
        </p:grpSpPr>
        <p:sp>
          <p:nvSpPr>
            <p:cNvPr id="27" name="矩形 26">
              <a:extLst>
                <a:ext uri="{FF2B5EF4-FFF2-40B4-BE49-F238E27FC236}">
                  <a16:creationId xmlns:a16="http://schemas.microsoft.com/office/drawing/2014/main" id="{A5BD8AFC-D245-47B5-B9A3-357C7171D8FF}"/>
                </a:ext>
              </a:extLst>
            </p:cNvPr>
            <p:cNvSpPr/>
            <p:nvPr/>
          </p:nvSpPr>
          <p:spPr>
            <a:xfrm>
              <a:off x="347870" y="5167959"/>
              <a:ext cx="1013790" cy="987527"/>
            </a:xfrm>
            <a:prstGeom prst="rect">
              <a:avLst/>
            </a:prstGeom>
            <a:solidFill>
              <a:srgbClr val="5D33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2600" b="1" dirty="0">
                  <a:effectLst>
                    <a:outerShdw blurRad="38100" dist="38100" dir="2700000" algn="tl">
                      <a:srgbClr val="000000">
                        <a:alpha val="43137"/>
                      </a:srgbClr>
                    </a:outerShdw>
                  </a:effectLst>
                  <a:latin typeface="+mn-ea"/>
                </a:rPr>
                <a:t>圈地运动</a:t>
              </a:r>
            </a:p>
          </p:txBody>
        </p:sp>
        <p:cxnSp>
          <p:nvCxnSpPr>
            <p:cNvPr id="4" name="直接箭头连接符 3">
              <a:extLst>
                <a:ext uri="{FF2B5EF4-FFF2-40B4-BE49-F238E27FC236}">
                  <a16:creationId xmlns:a16="http://schemas.microsoft.com/office/drawing/2014/main" id="{5BD8DCF7-5078-4982-93FA-016B489E9493}"/>
                </a:ext>
              </a:extLst>
            </p:cNvPr>
            <p:cNvCxnSpPr>
              <a:cxnSpLocks/>
              <a:stCxn id="27" idx="3"/>
              <a:endCxn id="28" idx="1"/>
            </p:cNvCxnSpPr>
            <p:nvPr/>
          </p:nvCxnSpPr>
          <p:spPr>
            <a:xfrm flipV="1">
              <a:off x="1361660" y="5236648"/>
              <a:ext cx="347835" cy="425075"/>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18DF9CD-9C06-43E7-9676-3B0F5E0E2C34}"/>
                </a:ext>
              </a:extLst>
            </p:cNvPr>
            <p:cNvCxnSpPr>
              <a:cxnSpLocks/>
              <a:stCxn id="27" idx="3"/>
              <a:endCxn id="32" idx="1"/>
            </p:cNvCxnSpPr>
            <p:nvPr/>
          </p:nvCxnSpPr>
          <p:spPr>
            <a:xfrm>
              <a:off x="1361660" y="5661723"/>
              <a:ext cx="388142" cy="352087"/>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0DCEA1DC-B96B-43D5-8E71-E9BF6CB60FAB}"/>
              </a:ext>
            </a:extLst>
          </p:cNvPr>
          <p:cNvGrpSpPr/>
          <p:nvPr/>
        </p:nvGrpSpPr>
        <p:grpSpPr>
          <a:xfrm>
            <a:off x="5851863" y="4927785"/>
            <a:ext cx="3494288" cy="523220"/>
            <a:chOff x="5851863" y="4927785"/>
            <a:chExt cx="3494288" cy="523220"/>
          </a:xfrm>
        </p:grpSpPr>
        <p:sp>
          <p:nvSpPr>
            <p:cNvPr id="38" name="文本框 37">
              <a:extLst>
                <a:ext uri="{FF2B5EF4-FFF2-40B4-BE49-F238E27FC236}">
                  <a16:creationId xmlns:a16="http://schemas.microsoft.com/office/drawing/2014/main" id="{6A27AD3A-7901-4577-BF23-54ABC459BB1B}"/>
                </a:ext>
              </a:extLst>
            </p:cNvPr>
            <p:cNvSpPr txBox="1"/>
            <p:nvPr/>
          </p:nvSpPr>
          <p:spPr>
            <a:xfrm>
              <a:off x="6299638" y="4927785"/>
              <a:ext cx="3046513" cy="523220"/>
            </a:xfrm>
            <a:prstGeom prst="rect">
              <a:avLst/>
            </a:prstGeom>
            <a:noFill/>
          </p:spPr>
          <p:txBody>
            <a:bodyPr wrap="square">
              <a:spAutoFit/>
            </a:bodyPr>
            <a:lstStyle/>
            <a:p>
              <a:r>
                <a:rPr lang="zh-CN" altLang="en-US" sz="2800" b="1" dirty="0"/>
                <a:t>农民被迫离开土地</a:t>
              </a:r>
            </a:p>
          </p:txBody>
        </p:sp>
        <p:cxnSp>
          <p:nvCxnSpPr>
            <p:cNvPr id="41" name="直接箭头连接符 40">
              <a:extLst>
                <a:ext uri="{FF2B5EF4-FFF2-40B4-BE49-F238E27FC236}">
                  <a16:creationId xmlns:a16="http://schemas.microsoft.com/office/drawing/2014/main" id="{218B2449-767D-4672-B855-D17E24C809CC}"/>
                </a:ext>
              </a:extLst>
            </p:cNvPr>
            <p:cNvCxnSpPr>
              <a:cxnSpLocks/>
              <a:endCxn id="38" idx="1"/>
            </p:cNvCxnSpPr>
            <p:nvPr/>
          </p:nvCxnSpPr>
          <p:spPr>
            <a:xfrm flipV="1">
              <a:off x="5851863" y="5189395"/>
              <a:ext cx="447775" cy="8381"/>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6" name="直接箭头连接符 45">
            <a:extLst>
              <a:ext uri="{FF2B5EF4-FFF2-40B4-BE49-F238E27FC236}">
                <a16:creationId xmlns:a16="http://schemas.microsoft.com/office/drawing/2014/main" id="{6DCD205C-6B32-4EF2-AA11-6B86106EB11B}"/>
              </a:ext>
            </a:extLst>
          </p:cNvPr>
          <p:cNvCxnSpPr>
            <a:cxnSpLocks/>
            <a:endCxn id="34" idx="1"/>
          </p:cNvCxnSpPr>
          <p:nvPr/>
        </p:nvCxnSpPr>
        <p:spPr>
          <a:xfrm flipV="1">
            <a:off x="5847621" y="5815774"/>
            <a:ext cx="520104" cy="261610"/>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B503B024-DF5F-4410-8BFF-2149970D1BF3}"/>
              </a:ext>
            </a:extLst>
          </p:cNvPr>
          <p:cNvGrpSpPr/>
          <p:nvPr/>
        </p:nvGrpSpPr>
        <p:grpSpPr>
          <a:xfrm>
            <a:off x="5867672" y="6077384"/>
            <a:ext cx="3385657" cy="601712"/>
            <a:chOff x="5867672" y="6077384"/>
            <a:chExt cx="3385657" cy="601712"/>
          </a:xfrm>
        </p:grpSpPr>
        <p:sp>
          <p:nvSpPr>
            <p:cNvPr id="36" name="文本框 35">
              <a:extLst>
                <a:ext uri="{FF2B5EF4-FFF2-40B4-BE49-F238E27FC236}">
                  <a16:creationId xmlns:a16="http://schemas.microsoft.com/office/drawing/2014/main" id="{ADF39B31-E8A8-4A24-A608-DE503C32976C}"/>
                </a:ext>
              </a:extLst>
            </p:cNvPr>
            <p:cNvSpPr txBox="1"/>
            <p:nvPr/>
          </p:nvSpPr>
          <p:spPr>
            <a:xfrm>
              <a:off x="6359238" y="6155876"/>
              <a:ext cx="2894091" cy="523220"/>
            </a:xfrm>
            <a:prstGeom prst="rect">
              <a:avLst/>
            </a:prstGeom>
            <a:noFill/>
          </p:spPr>
          <p:txBody>
            <a:bodyPr wrap="square">
              <a:spAutoFit/>
            </a:bodyPr>
            <a:lstStyle/>
            <a:p>
              <a:r>
                <a:rPr lang="zh-CN" altLang="en-US" sz="2800" b="1" dirty="0"/>
                <a:t>农产品、羊毛等</a:t>
              </a:r>
            </a:p>
          </p:txBody>
        </p:sp>
        <p:cxnSp>
          <p:nvCxnSpPr>
            <p:cNvPr id="49" name="直接箭头连接符 48">
              <a:extLst>
                <a:ext uri="{FF2B5EF4-FFF2-40B4-BE49-F238E27FC236}">
                  <a16:creationId xmlns:a16="http://schemas.microsoft.com/office/drawing/2014/main" id="{A22D4092-95CA-43AE-BCF9-729603470D20}"/>
                </a:ext>
              </a:extLst>
            </p:cNvPr>
            <p:cNvCxnSpPr>
              <a:cxnSpLocks/>
              <a:endCxn id="36" idx="1"/>
            </p:cNvCxnSpPr>
            <p:nvPr/>
          </p:nvCxnSpPr>
          <p:spPr>
            <a:xfrm>
              <a:off x="5867672" y="6077384"/>
              <a:ext cx="491566" cy="340102"/>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EF0984B3-E724-4CAF-9F82-F1F73B64D7C4}"/>
              </a:ext>
            </a:extLst>
          </p:cNvPr>
          <p:cNvGrpSpPr/>
          <p:nvPr/>
        </p:nvGrpSpPr>
        <p:grpSpPr>
          <a:xfrm>
            <a:off x="8338732" y="5518113"/>
            <a:ext cx="1464797" cy="523220"/>
            <a:chOff x="8338732" y="5518113"/>
            <a:chExt cx="1464797" cy="523220"/>
          </a:xfrm>
        </p:grpSpPr>
        <p:sp>
          <p:nvSpPr>
            <p:cNvPr id="35" name="文本框 34">
              <a:extLst>
                <a:ext uri="{FF2B5EF4-FFF2-40B4-BE49-F238E27FC236}">
                  <a16:creationId xmlns:a16="http://schemas.microsoft.com/office/drawing/2014/main" id="{43E76CFC-8D2C-45D6-A7CB-E72555C7B9FE}"/>
                </a:ext>
              </a:extLst>
            </p:cNvPr>
            <p:cNvSpPr txBox="1"/>
            <p:nvPr/>
          </p:nvSpPr>
          <p:spPr>
            <a:xfrm>
              <a:off x="8804816" y="5518113"/>
              <a:ext cx="998713" cy="523220"/>
            </a:xfrm>
            <a:prstGeom prst="rect">
              <a:avLst/>
            </a:prstGeom>
            <a:noFill/>
          </p:spPr>
          <p:txBody>
            <a:bodyPr wrap="square">
              <a:spAutoFit/>
            </a:bodyPr>
            <a:lstStyle/>
            <a:p>
              <a:r>
                <a:rPr lang="zh-CN" altLang="en-US" sz="2800" b="1" dirty="0"/>
                <a:t>资金</a:t>
              </a:r>
            </a:p>
          </p:txBody>
        </p:sp>
        <p:cxnSp>
          <p:nvCxnSpPr>
            <p:cNvPr id="61" name="直接箭头连接符 60">
              <a:extLst>
                <a:ext uri="{FF2B5EF4-FFF2-40B4-BE49-F238E27FC236}">
                  <a16:creationId xmlns:a16="http://schemas.microsoft.com/office/drawing/2014/main" id="{B1C7BAEC-E131-4B17-878D-D8DA3E646580}"/>
                </a:ext>
              </a:extLst>
            </p:cNvPr>
            <p:cNvCxnSpPr>
              <a:cxnSpLocks/>
            </p:cNvCxnSpPr>
            <p:nvPr/>
          </p:nvCxnSpPr>
          <p:spPr>
            <a:xfrm flipV="1">
              <a:off x="8338732" y="5756620"/>
              <a:ext cx="447775" cy="8381"/>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EB433D3D-0F7C-495E-8534-5B3646C52027}"/>
              </a:ext>
            </a:extLst>
          </p:cNvPr>
          <p:cNvGrpSpPr/>
          <p:nvPr/>
        </p:nvGrpSpPr>
        <p:grpSpPr>
          <a:xfrm>
            <a:off x="9031186" y="6164257"/>
            <a:ext cx="1425417" cy="523220"/>
            <a:chOff x="8702826" y="6155876"/>
            <a:chExt cx="1425417" cy="523220"/>
          </a:xfrm>
        </p:grpSpPr>
        <p:sp>
          <p:nvSpPr>
            <p:cNvPr id="37" name="文本框 36">
              <a:extLst>
                <a:ext uri="{FF2B5EF4-FFF2-40B4-BE49-F238E27FC236}">
                  <a16:creationId xmlns:a16="http://schemas.microsoft.com/office/drawing/2014/main" id="{1AE1FFF0-9B29-4B87-B0C3-6DF6C9968CA0}"/>
                </a:ext>
              </a:extLst>
            </p:cNvPr>
            <p:cNvSpPr txBox="1"/>
            <p:nvPr/>
          </p:nvSpPr>
          <p:spPr>
            <a:xfrm>
              <a:off x="9129530" y="6155876"/>
              <a:ext cx="998713" cy="523220"/>
            </a:xfrm>
            <a:prstGeom prst="rect">
              <a:avLst/>
            </a:prstGeom>
            <a:noFill/>
          </p:spPr>
          <p:txBody>
            <a:bodyPr wrap="square">
              <a:spAutoFit/>
            </a:bodyPr>
            <a:lstStyle/>
            <a:p>
              <a:r>
                <a:rPr lang="zh-CN" altLang="en-US" sz="2800" b="1" dirty="0"/>
                <a:t>原料</a:t>
              </a:r>
            </a:p>
          </p:txBody>
        </p:sp>
        <p:cxnSp>
          <p:nvCxnSpPr>
            <p:cNvPr id="62" name="直接箭头连接符 61">
              <a:extLst>
                <a:ext uri="{FF2B5EF4-FFF2-40B4-BE49-F238E27FC236}">
                  <a16:creationId xmlns:a16="http://schemas.microsoft.com/office/drawing/2014/main" id="{4054FA4F-4E0D-4984-B261-58917F00E8EB}"/>
                </a:ext>
              </a:extLst>
            </p:cNvPr>
            <p:cNvCxnSpPr>
              <a:cxnSpLocks/>
            </p:cNvCxnSpPr>
            <p:nvPr/>
          </p:nvCxnSpPr>
          <p:spPr>
            <a:xfrm flipV="1">
              <a:off x="8702826" y="6409105"/>
              <a:ext cx="447775" cy="8381"/>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B28148F0-8260-417F-8FFD-1304B73D9537}"/>
              </a:ext>
            </a:extLst>
          </p:cNvPr>
          <p:cNvSpPr txBox="1"/>
          <p:nvPr/>
        </p:nvSpPr>
        <p:spPr>
          <a:xfrm>
            <a:off x="9743895" y="5197776"/>
            <a:ext cx="1699075" cy="523220"/>
          </a:xfrm>
          <a:prstGeom prst="rect">
            <a:avLst/>
          </a:prstGeom>
          <a:noFill/>
        </p:spPr>
        <p:txBody>
          <a:bodyPr wrap="square">
            <a:spAutoFit/>
          </a:bodyPr>
          <a:lstStyle/>
          <a:p>
            <a:r>
              <a:rPr lang="zh-CN" altLang="en-US" sz="2800" b="1" dirty="0"/>
              <a:t>国内市场</a:t>
            </a:r>
          </a:p>
        </p:txBody>
      </p:sp>
      <p:grpSp>
        <p:nvGrpSpPr>
          <p:cNvPr id="78" name="组合 77">
            <a:extLst>
              <a:ext uri="{FF2B5EF4-FFF2-40B4-BE49-F238E27FC236}">
                <a16:creationId xmlns:a16="http://schemas.microsoft.com/office/drawing/2014/main" id="{769AA1C1-9C28-4711-BD54-CE3B21A5CE87}"/>
              </a:ext>
            </a:extLst>
          </p:cNvPr>
          <p:cNvGrpSpPr/>
          <p:nvPr/>
        </p:nvGrpSpPr>
        <p:grpSpPr>
          <a:xfrm>
            <a:off x="9346151" y="4891734"/>
            <a:ext cx="397744" cy="567652"/>
            <a:chOff x="9346151" y="4891734"/>
            <a:chExt cx="397744" cy="567652"/>
          </a:xfrm>
        </p:grpSpPr>
        <p:cxnSp>
          <p:nvCxnSpPr>
            <p:cNvPr id="45" name="直接箭头连接符 44">
              <a:extLst>
                <a:ext uri="{FF2B5EF4-FFF2-40B4-BE49-F238E27FC236}">
                  <a16:creationId xmlns:a16="http://schemas.microsoft.com/office/drawing/2014/main" id="{569F638C-4357-41D2-8F6F-F4FE2F44BE5D}"/>
                </a:ext>
              </a:extLst>
            </p:cNvPr>
            <p:cNvCxnSpPr>
              <a:cxnSpLocks/>
              <a:stCxn id="38" idx="3"/>
              <a:endCxn id="39" idx="1"/>
            </p:cNvCxnSpPr>
            <p:nvPr/>
          </p:nvCxnSpPr>
          <p:spPr>
            <a:xfrm flipV="1">
              <a:off x="9346151" y="4891734"/>
              <a:ext cx="378260" cy="297661"/>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D07185A-A086-455E-9CCE-D847F1A91CDD}"/>
                </a:ext>
              </a:extLst>
            </p:cNvPr>
            <p:cNvCxnSpPr>
              <a:cxnSpLocks/>
              <a:stCxn id="38" idx="3"/>
              <a:endCxn id="68" idx="1"/>
            </p:cNvCxnSpPr>
            <p:nvPr/>
          </p:nvCxnSpPr>
          <p:spPr>
            <a:xfrm>
              <a:off x="9346151" y="5189395"/>
              <a:ext cx="397744" cy="269991"/>
            </a:xfrm>
            <a:prstGeom prst="straightConnector1">
              <a:avLst/>
            </a:prstGeom>
            <a:ln w="57150">
              <a:solidFill>
                <a:srgbClr val="5D3335"/>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80247A02-23A9-4F01-BC1F-00ED20873E70}"/>
              </a:ext>
            </a:extLst>
          </p:cNvPr>
          <p:cNvGrpSpPr/>
          <p:nvPr/>
        </p:nvGrpSpPr>
        <p:grpSpPr>
          <a:xfrm>
            <a:off x="229297" y="4851871"/>
            <a:ext cx="2254030" cy="1098000"/>
            <a:chOff x="4429791" y="4434483"/>
            <a:chExt cx="1233963" cy="770001"/>
          </a:xfrm>
        </p:grpSpPr>
        <p:pic>
          <p:nvPicPr>
            <p:cNvPr id="89" name="图片 88">
              <a:extLst>
                <a:ext uri="{FF2B5EF4-FFF2-40B4-BE49-F238E27FC236}">
                  <a16:creationId xmlns:a16="http://schemas.microsoft.com/office/drawing/2014/main" id="{4F9FF04B-D731-4DF1-AE87-58950AAD74BE}"/>
                </a:ext>
              </a:extLst>
            </p:cNvPr>
            <p:cNvPicPr>
              <a:picLocks noChangeAspect="1"/>
            </p:cNvPicPr>
            <p:nvPr/>
          </p:nvPicPr>
          <p:blipFill rotWithShape="1">
            <a:blip r:embed="rId4"/>
            <a:srcRect r="38159" b="2217"/>
            <a:stretch/>
          </p:blipFill>
          <p:spPr>
            <a:xfrm>
              <a:off x="4429791" y="4434483"/>
              <a:ext cx="1201002" cy="523220"/>
            </a:xfrm>
            <a:prstGeom prst="rect">
              <a:avLst/>
            </a:prstGeom>
            <a:effectLst>
              <a:outerShdw blurRad="50800" dist="38100" dir="2700000" algn="tl" rotWithShape="0">
                <a:prstClr val="black">
                  <a:alpha val="40000"/>
                </a:prstClr>
              </a:outerShdw>
            </a:effectLst>
          </p:spPr>
        </p:pic>
        <p:sp>
          <p:nvSpPr>
            <p:cNvPr id="90" name="文本框 89">
              <a:extLst>
                <a:ext uri="{FF2B5EF4-FFF2-40B4-BE49-F238E27FC236}">
                  <a16:creationId xmlns:a16="http://schemas.microsoft.com/office/drawing/2014/main" id="{FDBF5970-B181-43FD-9495-69CC27619511}"/>
                </a:ext>
              </a:extLst>
            </p:cNvPr>
            <p:cNvSpPr txBox="1"/>
            <p:nvPr/>
          </p:nvSpPr>
          <p:spPr>
            <a:xfrm>
              <a:off x="4462751" y="4535392"/>
              <a:ext cx="1201003" cy="669092"/>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经济：内部</a:t>
              </a:r>
            </a:p>
          </p:txBody>
        </p:sp>
      </p:grpSp>
      <p:sp>
        <p:nvSpPr>
          <p:cNvPr id="91" name="文本框 90">
            <a:extLst>
              <a:ext uri="{FF2B5EF4-FFF2-40B4-BE49-F238E27FC236}">
                <a16:creationId xmlns:a16="http://schemas.microsoft.com/office/drawing/2014/main" id="{4C48A93B-3539-4F31-BB5A-24DCB0C6A37A}"/>
              </a:ext>
            </a:extLst>
          </p:cNvPr>
          <p:cNvSpPr txBox="1"/>
          <p:nvPr/>
        </p:nvSpPr>
        <p:spPr>
          <a:xfrm>
            <a:off x="2619534" y="4752299"/>
            <a:ext cx="9223550" cy="954107"/>
          </a:xfrm>
          <a:prstGeom prst="rect">
            <a:avLst/>
          </a:prstGeom>
          <a:noFill/>
        </p:spPr>
        <p:txBody>
          <a:bodyPr wrap="square">
            <a:spAutoFit/>
          </a:bodyPr>
          <a:lstStyle/>
          <a:p>
            <a:r>
              <a:rPr lang="zh-CN" altLang="en-US" sz="2800" dirty="0">
                <a:latin typeface="楷体" panose="02010609060101010101" pitchFamily="49" charset="-122"/>
                <a:ea typeface="楷体" panose="02010609060101010101" pitchFamily="49" charset="-122"/>
              </a:rPr>
              <a:t> （圈地运动推动了）</a:t>
            </a:r>
            <a:r>
              <a:rPr lang="zh-CN" altLang="en-US" sz="2800" dirty="0"/>
              <a:t>英国</a:t>
            </a:r>
            <a:r>
              <a:rPr lang="zh-CN" altLang="en-US" sz="2800" dirty="0">
                <a:solidFill>
                  <a:srgbClr val="FF0000"/>
                </a:solidFill>
              </a:rPr>
              <a:t>农业资本主义发展</a:t>
            </a:r>
            <a:r>
              <a:rPr lang="zh-CN" altLang="en-US" sz="2800" dirty="0"/>
              <a:t>迅速，为工业发展提供了充裕的农产品、自由劳动力和国内市场。</a:t>
            </a:r>
          </a:p>
        </p:txBody>
      </p:sp>
      <p:sp>
        <p:nvSpPr>
          <p:cNvPr id="92" name="矩形 91">
            <a:extLst>
              <a:ext uri="{FF2B5EF4-FFF2-40B4-BE49-F238E27FC236}">
                <a16:creationId xmlns:a16="http://schemas.microsoft.com/office/drawing/2014/main" id="{2F489100-BB8E-42D1-B36B-9CEFF9DBF930}"/>
              </a:ext>
            </a:extLst>
          </p:cNvPr>
          <p:cNvSpPr/>
          <p:nvPr/>
        </p:nvSpPr>
        <p:spPr>
          <a:xfrm>
            <a:off x="347870" y="5818043"/>
            <a:ext cx="11320669" cy="657525"/>
          </a:xfrm>
          <a:prstGeom prst="rect">
            <a:avLst/>
          </a:prstGeom>
          <a:noFill/>
          <a:ln w="28575">
            <a:solidFill>
              <a:srgbClr val="5D33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5D3335"/>
                </a:solidFill>
                <a:latin typeface="华文仿宋" panose="02010600040101010101" pitchFamily="2" charset="-122"/>
                <a:ea typeface="华文仿宋" panose="02010600040101010101" pitchFamily="2" charset="-122"/>
              </a:rPr>
              <a:t>历史纵横：圈地运动的开始时间、过程表现、历史意义等</a:t>
            </a:r>
          </a:p>
        </p:txBody>
      </p:sp>
    </p:spTree>
    <p:custDataLst>
      <p:tags r:id="rId1"/>
    </p:custDataLst>
    <p:extLst>
      <p:ext uri="{BB962C8B-B14F-4D97-AF65-F5344CB8AC3E}">
        <p14:creationId xmlns:p14="http://schemas.microsoft.com/office/powerpoint/2010/main" val="2829792449"/>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left)">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fill="hold"/>
                                        <p:tgtEl>
                                          <p:spTgt spid="68"/>
                                        </p:tgtEl>
                                        <p:attrNameLst>
                                          <p:attrName>ppt_x</p:attrName>
                                        </p:attrNameLst>
                                      </p:cBhvr>
                                      <p:tavLst>
                                        <p:tav tm="0">
                                          <p:val>
                                            <p:strVal val="#ppt_x"/>
                                          </p:val>
                                        </p:tav>
                                        <p:tav tm="100000">
                                          <p:val>
                                            <p:strVal val="#ppt_x"/>
                                          </p:val>
                                        </p:tav>
                                      </p:tavLst>
                                    </p:anim>
                                    <p:anim calcmode="lin" valueType="num">
                                      <p:cBhvr additive="base">
                                        <p:cTn id="49"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wipe(left)">
                                      <p:cBhvr>
                                        <p:cTn id="64" dur="500"/>
                                        <p:tgtEl>
                                          <p:spTgt spid="7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wipe(left)">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wipe(left)">
                                      <p:cBhvr>
                                        <p:cTn id="74" dur="50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xit" presetSubtype="10" fill="hold" nodeType="clickEffect">
                                  <p:stCondLst>
                                    <p:cond delay="0"/>
                                  </p:stCondLst>
                                  <p:childTnLst>
                                    <p:animEffect transition="out" filter="randombar(horizontal)">
                                      <p:cBhvr>
                                        <p:cTn id="78" dur="500"/>
                                        <p:tgtEl>
                                          <p:spTgt spid="76"/>
                                        </p:tgtEl>
                                      </p:cBhvr>
                                    </p:animEffect>
                                    <p:set>
                                      <p:cBhvr>
                                        <p:cTn id="79" dur="1" fill="hold">
                                          <p:stCondLst>
                                            <p:cond delay="499"/>
                                          </p:stCondLst>
                                        </p:cTn>
                                        <p:tgtEl>
                                          <p:spTgt spid="76"/>
                                        </p:tgtEl>
                                        <p:attrNameLst>
                                          <p:attrName>style.visibility</p:attrName>
                                        </p:attrNameLst>
                                      </p:cBhvr>
                                      <p:to>
                                        <p:strVal val="hidden"/>
                                      </p:to>
                                    </p:set>
                                  </p:childTnLst>
                                </p:cTn>
                              </p:par>
                              <p:par>
                                <p:cTn id="80" presetID="14" presetClass="exit" presetSubtype="10" fill="hold" grpId="1" nodeType="withEffect">
                                  <p:stCondLst>
                                    <p:cond delay="0"/>
                                  </p:stCondLst>
                                  <p:childTnLst>
                                    <p:animEffect transition="out" filter="randombar(horizontal)">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par>
                                <p:cTn id="83" presetID="14" presetClass="exit" presetSubtype="10" fill="hold" grpId="1" nodeType="withEffect">
                                  <p:stCondLst>
                                    <p:cond delay="0"/>
                                  </p:stCondLst>
                                  <p:childTnLst>
                                    <p:animEffect transition="out" filter="randombar(horizontal)">
                                      <p:cBhvr>
                                        <p:cTn id="84" dur="500"/>
                                        <p:tgtEl>
                                          <p:spTgt spid="32"/>
                                        </p:tgtEl>
                                      </p:cBhvr>
                                    </p:animEffect>
                                    <p:set>
                                      <p:cBhvr>
                                        <p:cTn id="85" dur="1" fill="hold">
                                          <p:stCondLst>
                                            <p:cond delay="499"/>
                                          </p:stCondLst>
                                        </p:cTn>
                                        <p:tgtEl>
                                          <p:spTgt spid="32"/>
                                        </p:tgtEl>
                                        <p:attrNameLst>
                                          <p:attrName>style.visibility</p:attrName>
                                        </p:attrNameLst>
                                      </p:cBhvr>
                                      <p:to>
                                        <p:strVal val="hidden"/>
                                      </p:to>
                                    </p:set>
                                  </p:childTnLst>
                                </p:cTn>
                              </p:par>
                              <p:par>
                                <p:cTn id="86" presetID="14" presetClass="exit" presetSubtype="10" fill="hold" nodeType="withEffect">
                                  <p:stCondLst>
                                    <p:cond delay="0"/>
                                  </p:stCondLst>
                                  <p:childTnLst>
                                    <p:animEffect transition="out" filter="randombar(horizontal)">
                                      <p:cBhvr>
                                        <p:cTn id="87" dur="500"/>
                                        <p:tgtEl>
                                          <p:spTgt spid="77"/>
                                        </p:tgtEl>
                                      </p:cBhvr>
                                    </p:animEffect>
                                    <p:set>
                                      <p:cBhvr>
                                        <p:cTn id="88" dur="1" fill="hold">
                                          <p:stCondLst>
                                            <p:cond delay="499"/>
                                          </p:stCondLst>
                                        </p:cTn>
                                        <p:tgtEl>
                                          <p:spTgt spid="77"/>
                                        </p:tgtEl>
                                        <p:attrNameLst>
                                          <p:attrName>style.visibility</p:attrName>
                                        </p:attrNameLst>
                                      </p:cBhvr>
                                      <p:to>
                                        <p:strVal val="hidden"/>
                                      </p:to>
                                    </p:set>
                                  </p:childTnLst>
                                </p:cTn>
                              </p:par>
                              <p:par>
                                <p:cTn id="89" presetID="14" presetClass="exit" presetSubtype="10" fill="hold" nodeType="withEffect">
                                  <p:stCondLst>
                                    <p:cond delay="0"/>
                                  </p:stCondLst>
                                  <p:childTnLst>
                                    <p:animEffect transition="out" filter="randombar(horizontal)">
                                      <p:cBhvr>
                                        <p:cTn id="90" dur="500"/>
                                        <p:tgtEl>
                                          <p:spTgt spid="78"/>
                                        </p:tgtEl>
                                      </p:cBhvr>
                                    </p:animEffect>
                                    <p:set>
                                      <p:cBhvr>
                                        <p:cTn id="91" dur="1" fill="hold">
                                          <p:stCondLst>
                                            <p:cond delay="499"/>
                                          </p:stCondLst>
                                        </p:cTn>
                                        <p:tgtEl>
                                          <p:spTgt spid="78"/>
                                        </p:tgtEl>
                                        <p:attrNameLst>
                                          <p:attrName>style.visibility</p:attrName>
                                        </p:attrNameLst>
                                      </p:cBhvr>
                                      <p:to>
                                        <p:strVal val="hidden"/>
                                      </p:to>
                                    </p:set>
                                  </p:childTnLst>
                                </p:cTn>
                              </p:par>
                              <p:par>
                                <p:cTn id="92" presetID="14" presetClass="exit" presetSubtype="10" fill="hold" grpId="1" nodeType="withEffect">
                                  <p:stCondLst>
                                    <p:cond delay="0"/>
                                  </p:stCondLst>
                                  <p:childTnLst>
                                    <p:animEffect transition="out" filter="randombar(horizontal)">
                                      <p:cBhvr>
                                        <p:cTn id="93" dur="500"/>
                                        <p:tgtEl>
                                          <p:spTgt spid="39"/>
                                        </p:tgtEl>
                                      </p:cBhvr>
                                    </p:animEffect>
                                    <p:set>
                                      <p:cBhvr>
                                        <p:cTn id="94" dur="1" fill="hold">
                                          <p:stCondLst>
                                            <p:cond delay="499"/>
                                          </p:stCondLst>
                                        </p:cTn>
                                        <p:tgtEl>
                                          <p:spTgt spid="39"/>
                                        </p:tgtEl>
                                        <p:attrNameLst>
                                          <p:attrName>style.visibility</p:attrName>
                                        </p:attrNameLst>
                                      </p:cBhvr>
                                      <p:to>
                                        <p:strVal val="hidden"/>
                                      </p:to>
                                    </p:set>
                                  </p:childTnLst>
                                </p:cTn>
                              </p:par>
                              <p:par>
                                <p:cTn id="95" presetID="14" presetClass="exit" presetSubtype="10" fill="hold" grpId="1" nodeType="withEffect">
                                  <p:stCondLst>
                                    <p:cond delay="0"/>
                                  </p:stCondLst>
                                  <p:childTnLst>
                                    <p:animEffect transition="out" filter="randombar(horizontal)">
                                      <p:cBhvr>
                                        <p:cTn id="96" dur="500"/>
                                        <p:tgtEl>
                                          <p:spTgt spid="68"/>
                                        </p:tgtEl>
                                      </p:cBhvr>
                                    </p:animEffect>
                                    <p:set>
                                      <p:cBhvr>
                                        <p:cTn id="97" dur="1" fill="hold">
                                          <p:stCondLst>
                                            <p:cond delay="499"/>
                                          </p:stCondLst>
                                        </p:cTn>
                                        <p:tgtEl>
                                          <p:spTgt spid="68"/>
                                        </p:tgtEl>
                                        <p:attrNameLst>
                                          <p:attrName>style.visibility</p:attrName>
                                        </p:attrNameLst>
                                      </p:cBhvr>
                                      <p:to>
                                        <p:strVal val="hidden"/>
                                      </p:to>
                                    </p:set>
                                  </p:childTnLst>
                                </p:cTn>
                              </p:par>
                              <p:par>
                                <p:cTn id="98" presetID="14" presetClass="exit" presetSubtype="10" fill="hold" nodeType="withEffect">
                                  <p:stCondLst>
                                    <p:cond delay="0"/>
                                  </p:stCondLst>
                                  <p:childTnLst>
                                    <p:animEffect transition="out" filter="randombar(horizontal)">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par>
                                <p:cTn id="101" presetID="14" presetClass="exit" presetSubtype="10" fill="hold" grpId="1" nodeType="withEffect">
                                  <p:stCondLst>
                                    <p:cond delay="0"/>
                                  </p:stCondLst>
                                  <p:childTnLst>
                                    <p:animEffect transition="out" filter="randombar(horizontal)">
                                      <p:cBhvr>
                                        <p:cTn id="102" dur="500"/>
                                        <p:tgtEl>
                                          <p:spTgt spid="34"/>
                                        </p:tgtEl>
                                      </p:cBhvr>
                                    </p:animEffect>
                                    <p:set>
                                      <p:cBhvr>
                                        <p:cTn id="103" dur="1" fill="hold">
                                          <p:stCondLst>
                                            <p:cond delay="499"/>
                                          </p:stCondLst>
                                        </p:cTn>
                                        <p:tgtEl>
                                          <p:spTgt spid="34"/>
                                        </p:tgtEl>
                                        <p:attrNameLst>
                                          <p:attrName>style.visibility</p:attrName>
                                        </p:attrNameLst>
                                      </p:cBhvr>
                                      <p:to>
                                        <p:strVal val="hidden"/>
                                      </p:to>
                                    </p:set>
                                  </p:childTnLst>
                                </p:cTn>
                              </p:par>
                              <p:par>
                                <p:cTn id="104" presetID="14" presetClass="exit" presetSubtype="10" fill="hold" nodeType="withEffect">
                                  <p:stCondLst>
                                    <p:cond delay="0"/>
                                  </p:stCondLst>
                                  <p:childTnLst>
                                    <p:animEffect transition="out" filter="randombar(horizontal)">
                                      <p:cBhvr>
                                        <p:cTn id="105" dur="500"/>
                                        <p:tgtEl>
                                          <p:spTgt spid="79"/>
                                        </p:tgtEl>
                                      </p:cBhvr>
                                    </p:animEffect>
                                    <p:set>
                                      <p:cBhvr>
                                        <p:cTn id="106" dur="1" fill="hold">
                                          <p:stCondLst>
                                            <p:cond delay="499"/>
                                          </p:stCondLst>
                                        </p:cTn>
                                        <p:tgtEl>
                                          <p:spTgt spid="79"/>
                                        </p:tgtEl>
                                        <p:attrNameLst>
                                          <p:attrName>style.visibility</p:attrName>
                                        </p:attrNameLst>
                                      </p:cBhvr>
                                      <p:to>
                                        <p:strVal val="hidden"/>
                                      </p:to>
                                    </p:set>
                                  </p:childTnLst>
                                </p:cTn>
                              </p:par>
                              <p:par>
                                <p:cTn id="107" presetID="14" presetClass="exit" presetSubtype="10" fill="hold" nodeType="withEffect">
                                  <p:stCondLst>
                                    <p:cond delay="0"/>
                                  </p:stCondLst>
                                  <p:childTnLst>
                                    <p:animEffect transition="out" filter="randombar(horizontal)">
                                      <p:cBhvr>
                                        <p:cTn id="108" dur="500"/>
                                        <p:tgtEl>
                                          <p:spTgt spid="80"/>
                                        </p:tgtEl>
                                      </p:cBhvr>
                                    </p:animEffect>
                                    <p:set>
                                      <p:cBhvr>
                                        <p:cTn id="109" dur="1" fill="hold">
                                          <p:stCondLst>
                                            <p:cond delay="499"/>
                                          </p:stCondLst>
                                        </p:cTn>
                                        <p:tgtEl>
                                          <p:spTgt spid="80"/>
                                        </p:tgtEl>
                                        <p:attrNameLst>
                                          <p:attrName>style.visibility</p:attrName>
                                        </p:attrNameLst>
                                      </p:cBhvr>
                                      <p:to>
                                        <p:strVal val="hidden"/>
                                      </p:to>
                                    </p:set>
                                  </p:childTnLst>
                                </p:cTn>
                              </p:par>
                              <p:par>
                                <p:cTn id="110" presetID="14" presetClass="exit" presetSubtype="10" fill="hold" nodeType="withEffect">
                                  <p:stCondLst>
                                    <p:cond delay="0"/>
                                  </p:stCondLst>
                                  <p:childTnLst>
                                    <p:animEffect transition="out" filter="randombar(horizontal)">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88"/>
                                        </p:tgtEl>
                                        <p:attrNameLst>
                                          <p:attrName>style.visibility</p:attrName>
                                        </p:attrNameLst>
                                      </p:cBhvr>
                                      <p:to>
                                        <p:strVal val="visible"/>
                                      </p:to>
                                    </p:set>
                                    <p:anim calcmode="lin" valueType="num">
                                      <p:cBhvr additive="base">
                                        <p:cTn id="117" dur="500" fill="hold"/>
                                        <p:tgtEl>
                                          <p:spTgt spid="88"/>
                                        </p:tgtEl>
                                        <p:attrNameLst>
                                          <p:attrName>ppt_x</p:attrName>
                                        </p:attrNameLst>
                                      </p:cBhvr>
                                      <p:tavLst>
                                        <p:tav tm="0">
                                          <p:val>
                                            <p:strVal val="#ppt_x"/>
                                          </p:val>
                                        </p:tav>
                                        <p:tav tm="100000">
                                          <p:val>
                                            <p:strVal val="#ppt_x"/>
                                          </p:val>
                                        </p:tav>
                                      </p:tavLst>
                                    </p:anim>
                                    <p:anim calcmode="lin" valueType="num">
                                      <p:cBhvr additive="base">
                                        <p:cTn id="11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anim calcmode="lin" valueType="num">
                                      <p:cBhvr additive="base">
                                        <p:cTn id="123" dur="500" fill="hold"/>
                                        <p:tgtEl>
                                          <p:spTgt spid="91"/>
                                        </p:tgtEl>
                                        <p:attrNameLst>
                                          <p:attrName>ppt_x</p:attrName>
                                        </p:attrNameLst>
                                      </p:cBhvr>
                                      <p:tavLst>
                                        <p:tav tm="0">
                                          <p:val>
                                            <p:strVal val="#ppt_x"/>
                                          </p:val>
                                        </p:tav>
                                        <p:tav tm="100000">
                                          <p:val>
                                            <p:strVal val="#ppt_x"/>
                                          </p:val>
                                        </p:tav>
                                      </p:tavLst>
                                    </p:anim>
                                    <p:anim calcmode="lin" valueType="num">
                                      <p:cBhvr additive="base">
                                        <p:cTn id="12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92"/>
                                        </p:tgtEl>
                                        <p:attrNameLst>
                                          <p:attrName>style.visibility</p:attrName>
                                        </p:attrNameLst>
                                      </p:cBhvr>
                                      <p:to>
                                        <p:strVal val="visible"/>
                                      </p:to>
                                    </p:set>
                                    <p:anim calcmode="lin" valueType="num">
                                      <p:cBhvr additive="base">
                                        <p:cTn id="129" dur="500" fill="hold"/>
                                        <p:tgtEl>
                                          <p:spTgt spid="92"/>
                                        </p:tgtEl>
                                        <p:attrNameLst>
                                          <p:attrName>ppt_x</p:attrName>
                                        </p:attrNameLst>
                                      </p:cBhvr>
                                      <p:tavLst>
                                        <p:tav tm="0">
                                          <p:val>
                                            <p:strVal val="#ppt_x"/>
                                          </p:val>
                                        </p:tav>
                                        <p:tav tm="100000">
                                          <p:val>
                                            <p:strVal val="#ppt_x"/>
                                          </p:val>
                                        </p:tav>
                                      </p:tavLst>
                                    </p:anim>
                                    <p:anim calcmode="lin" valueType="num">
                                      <p:cBhvr additive="base">
                                        <p:cTn id="13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8" grpId="0"/>
      <p:bldP spid="28" grpId="1"/>
      <p:bldP spid="32" grpId="0"/>
      <p:bldP spid="32" grpId="1"/>
      <p:bldP spid="34" grpId="0"/>
      <p:bldP spid="34" grpId="1"/>
      <p:bldP spid="39" grpId="0"/>
      <p:bldP spid="39" grpId="1"/>
      <p:bldP spid="68" grpId="0"/>
      <p:bldP spid="68" grpId="1"/>
      <p:bldP spid="91" grpId="0"/>
      <p:bldP spid="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91494D-066E-4C21-9B52-8A20C6A0E45D}"/>
              </a:ext>
            </a:extLst>
          </p:cNvPr>
          <p:cNvSpPr txBox="1"/>
          <p:nvPr/>
        </p:nvSpPr>
        <p:spPr>
          <a:xfrm>
            <a:off x="347869" y="139148"/>
            <a:ext cx="56752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工业革命的背景：经济（外部）</a:t>
            </a:r>
          </a:p>
        </p:txBody>
      </p:sp>
      <p:sp>
        <p:nvSpPr>
          <p:cNvPr id="42" name="矩形 41">
            <a:extLst>
              <a:ext uri="{FF2B5EF4-FFF2-40B4-BE49-F238E27FC236}">
                <a16:creationId xmlns:a16="http://schemas.microsoft.com/office/drawing/2014/main" id="{612C23DC-B89E-432E-BABD-257F7872EB46}"/>
              </a:ext>
            </a:extLst>
          </p:cNvPr>
          <p:cNvSpPr/>
          <p:nvPr/>
        </p:nvSpPr>
        <p:spPr>
          <a:xfrm>
            <a:off x="270012" y="950505"/>
            <a:ext cx="11506200" cy="1534277"/>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en-US" altLang="zh-CN" sz="2800" dirty="0">
                <a:solidFill>
                  <a:schemeClr val="tx1"/>
                </a:solidFill>
                <a:latin typeface="楷体" panose="02010609060101010101" pitchFamily="49" charset="-122"/>
                <a:ea typeface="楷体" panose="02010609060101010101" pitchFamily="49" charset="-122"/>
              </a:rPr>
              <a:t>  18</a:t>
            </a:r>
            <a:r>
              <a:rPr lang="zh-CN" altLang="en-US" sz="2800" dirty="0">
                <a:solidFill>
                  <a:schemeClr val="tx1"/>
                </a:solidFill>
                <a:latin typeface="楷体" panose="02010609060101010101" pitchFamily="49" charset="-122"/>
                <a:ea typeface="楷体" panose="02010609060101010101" pitchFamily="49" charset="-122"/>
              </a:rPr>
              <a:t>世纪中期以后，英国已成为世界上最大的殖民国家，英国资产阶级</a:t>
            </a:r>
            <a:r>
              <a:rPr lang="zh-CN" altLang="en-US" sz="2800" dirty="0">
                <a:solidFill>
                  <a:srgbClr val="FF0000"/>
                </a:solidFill>
                <a:latin typeface="楷体" panose="02010609060101010101" pitchFamily="49" charset="-122"/>
                <a:ea typeface="楷体" panose="02010609060101010101" pitchFamily="49" charset="-122"/>
              </a:rPr>
              <a:t>在殖民地大肆掠夺</a:t>
            </a:r>
            <a:r>
              <a:rPr lang="zh-CN" altLang="en-US" sz="2800" dirty="0">
                <a:solidFill>
                  <a:schemeClr val="tx1"/>
                </a:solidFill>
                <a:latin typeface="楷体" panose="02010609060101010101" pitchFamily="49" charset="-122"/>
                <a:ea typeface="楷体" panose="02010609060101010101" pitchFamily="49" charset="-122"/>
              </a:rPr>
              <a:t>：有人统计，</a:t>
            </a:r>
            <a:r>
              <a:rPr lang="en-US" altLang="zh-CN" sz="2800" dirty="0">
                <a:solidFill>
                  <a:schemeClr val="tx1"/>
                </a:solidFill>
                <a:latin typeface="楷体" panose="02010609060101010101" pitchFamily="49" charset="-122"/>
                <a:ea typeface="楷体" panose="02010609060101010101" pitchFamily="49" charset="-122"/>
              </a:rPr>
              <a:t>1757——1857</a:t>
            </a:r>
            <a:r>
              <a:rPr lang="zh-CN" altLang="en-US" sz="2800" dirty="0">
                <a:solidFill>
                  <a:schemeClr val="tx1"/>
                </a:solidFill>
                <a:latin typeface="楷体" panose="02010609060101010101" pitchFamily="49" charset="-122"/>
                <a:ea typeface="楷体" panose="02010609060101010101" pitchFamily="49" charset="-122"/>
              </a:rPr>
              <a:t>年间，英国仅从殖民地印度就</a:t>
            </a:r>
            <a:r>
              <a:rPr lang="zh-CN" altLang="en-US" sz="2800" dirty="0">
                <a:solidFill>
                  <a:srgbClr val="FF0000"/>
                </a:solidFill>
                <a:latin typeface="楷体" panose="02010609060101010101" pitchFamily="49" charset="-122"/>
                <a:ea typeface="楷体" panose="02010609060101010101" pitchFamily="49" charset="-122"/>
              </a:rPr>
              <a:t>攫取了价值</a:t>
            </a:r>
            <a:r>
              <a:rPr lang="en-US" altLang="zh-CN" sz="2800" dirty="0">
                <a:solidFill>
                  <a:srgbClr val="FF0000"/>
                </a:solidFill>
                <a:latin typeface="楷体" panose="02010609060101010101" pitchFamily="49" charset="-122"/>
                <a:ea typeface="楷体" panose="02010609060101010101" pitchFamily="49" charset="-122"/>
              </a:rPr>
              <a:t>10</a:t>
            </a:r>
            <a:r>
              <a:rPr lang="zh-CN" altLang="en-US" sz="2800" dirty="0">
                <a:solidFill>
                  <a:srgbClr val="FF0000"/>
                </a:solidFill>
                <a:latin typeface="楷体" panose="02010609060101010101" pitchFamily="49" charset="-122"/>
                <a:ea typeface="楷体" panose="02010609060101010101" pitchFamily="49" charset="-122"/>
              </a:rPr>
              <a:t>亿英镑的财富</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摘编自</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世界近现代史</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43" name="矩形 42">
            <a:extLst>
              <a:ext uri="{FF2B5EF4-FFF2-40B4-BE49-F238E27FC236}">
                <a16:creationId xmlns:a16="http://schemas.microsoft.com/office/drawing/2014/main" id="{C2CE2D86-0231-4E14-B6ED-9523CF0C6136}"/>
              </a:ext>
            </a:extLst>
          </p:cNvPr>
          <p:cNvSpPr/>
          <p:nvPr/>
        </p:nvSpPr>
        <p:spPr>
          <a:xfrm>
            <a:off x="279951" y="4076943"/>
            <a:ext cx="11506200" cy="1438535"/>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工业化时期，</a:t>
            </a:r>
            <a:r>
              <a:rPr lang="zh-CN" altLang="en-US" sz="2800" dirty="0">
                <a:solidFill>
                  <a:srgbClr val="FF0000"/>
                </a:solidFill>
                <a:latin typeface="楷体" panose="02010609060101010101" pitchFamily="49" charset="-122"/>
                <a:ea typeface="楷体" panose="02010609060101010101" pitchFamily="49" charset="-122"/>
              </a:rPr>
              <a:t>殖民地是英国的主要出口对象</a:t>
            </a:r>
            <a:r>
              <a:rPr lang="zh-CN" altLang="en-US" sz="2800" dirty="0">
                <a:solidFill>
                  <a:schemeClr val="tx1"/>
                </a:solidFill>
                <a:latin typeface="楷体" panose="02010609060101010101" pitchFamily="49" charset="-122"/>
                <a:ea typeface="楷体" panose="02010609060101010101" pitchFamily="49" charset="-122"/>
              </a:rPr>
              <a:t>，英国向殖民地的出口额占出口总额的</a:t>
            </a:r>
            <a:r>
              <a:rPr lang="en-US" altLang="zh-CN" sz="2800" dirty="0">
                <a:solidFill>
                  <a:schemeClr val="tx1"/>
                </a:solidFill>
                <a:latin typeface="楷体" panose="02010609060101010101" pitchFamily="49" charset="-122"/>
                <a:ea typeface="楷体" panose="02010609060101010101" pitchFamily="49" charset="-122"/>
              </a:rPr>
              <a:t>40%</a:t>
            </a:r>
            <a:r>
              <a:rPr lang="zh-CN" altLang="en-US" sz="2800" dirty="0">
                <a:solidFill>
                  <a:schemeClr val="tx1"/>
                </a:solidFill>
                <a:latin typeface="楷体" panose="02010609060101010101" pitchFamily="49" charset="-122"/>
                <a:ea typeface="楷体" panose="02010609060101010101" pitchFamily="49" charset="-122"/>
              </a:rPr>
              <a:t>，英国的出口以工业品为主，英国产的</a:t>
            </a:r>
            <a:r>
              <a:rPr lang="zh-CN" altLang="en-US" sz="2800" dirty="0">
                <a:solidFill>
                  <a:srgbClr val="FF0000"/>
                </a:solidFill>
                <a:latin typeface="楷体" panose="02010609060101010101" pitchFamily="49" charset="-122"/>
                <a:ea typeface="楷体" panose="02010609060101010101" pitchFamily="49" charset="-122"/>
              </a:rPr>
              <a:t>棉纺织品</a:t>
            </a:r>
            <a:r>
              <a:rPr lang="en-US" altLang="zh-CN" sz="2800" dirty="0">
                <a:solidFill>
                  <a:srgbClr val="FF0000"/>
                </a:solidFill>
                <a:latin typeface="楷体" panose="02010609060101010101" pitchFamily="49" charset="-122"/>
                <a:ea typeface="楷体" panose="02010609060101010101" pitchFamily="49" charset="-122"/>
              </a:rPr>
              <a:t>67%</a:t>
            </a:r>
            <a:r>
              <a:rPr lang="zh-CN" altLang="en-US" sz="2800" dirty="0">
                <a:solidFill>
                  <a:srgbClr val="FF0000"/>
                </a:solidFill>
                <a:latin typeface="楷体" panose="02010609060101010101" pitchFamily="49" charset="-122"/>
                <a:ea typeface="楷体" panose="02010609060101010101" pitchFamily="49" charset="-122"/>
              </a:rPr>
              <a:t>出口到殖民地</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摘编自葛正鹏主编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西方经济史论</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44" name="矩形 43">
            <a:extLst>
              <a:ext uri="{FF2B5EF4-FFF2-40B4-BE49-F238E27FC236}">
                <a16:creationId xmlns:a16="http://schemas.microsoft.com/office/drawing/2014/main" id="{DC8F3957-7B11-48A5-8567-55B8DCFCEAFA}"/>
              </a:ext>
            </a:extLst>
          </p:cNvPr>
          <p:cNvSpPr/>
          <p:nvPr/>
        </p:nvSpPr>
        <p:spPr>
          <a:xfrm>
            <a:off x="279951" y="2564294"/>
            <a:ext cx="11506200" cy="1438535"/>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300"/>
              </a:lnSpc>
            </a:pPr>
            <a:r>
              <a:rPr lang="zh-CN" altLang="en-US" sz="2800" dirty="0">
                <a:solidFill>
                  <a:schemeClr val="tx1"/>
                </a:solidFill>
                <a:latin typeface="楷体" panose="02010609060101010101" pitchFamily="49" charset="-122"/>
                <a:ea typeface="楷体" panose="02010609060101010101" pitchFamily="49" charset="-122"/>
              </a:rPr>
              <a:t>  为了生产廉价的棉纱和布料，欧洲人开始利用奴隶</a:t>
            </a:r>
            <a:r>
              <a:rPr lang="zh-CN" altLang="en-US" sz="2800" dirty="0">
                <a:solidFill>
                  <a:srgbClr val="FF0000"/>
                </a:solidFill>
                <a:latin typeface="楷体" panose="02010609060101010101" pitchFamily="49" charset="-122"/>
                <a:ea typeface="楷体" panose="02010609060101010101" pitchFamily="49" charset="-122"/>
              </a:rPr>
              <a:t>在中美洲种植棉花</a:t>
            </a:r>
            <a:r>
              <a:rPr lang="zh-CN" altLang="en-US" sz="2800" dirty="0">
                <a:solidFill>
                  <a:schemeClr val="tx1"/>
                </a:solidFill>
                <a:latin typeface="楷体" panose="02010609060101010101" pitchFamily="49" charset="-122"/>
                <a:ea typeface="楷体" panose="02010609060101010101" pitchFamily="49" charset="-122"/>
              </a:rPr>
              <a:t>，曼彻斯特的</a:t>
            </a:r>
            <a:r>
              <a:rPr lang="zh-CN" altLang="en-US" sz="2800" dirty="0">
                <a:solidFill>
                  <a:srgbClr val="FF0000"/>
                </a:solidFill>
                <a:latin typeface="楷体" panose="02010609060101010101" pitchFamily="49" charset="-122"/>
                <a:ea typeface="楷体" panose="02010609060101010101" pitchFamily="49" charset="-122"/>
              </a:rPr>
              <a:t>棉花进口</a:t>
            </a:r>
            <a:r>
              <a:rPr lang="zh-CN" altLang="en-US" sz="2800" dirty="0">
                <a:solidFill>
                  <a:schemeClr val="tx1"/>
                </a:solidFill>
                <a:latin typeface="楷体" panose="02010609060101010101" pitchFamily="49" charset="-122"/>
                <a:ea typeface="楷体" panose="02010609060101010101" pitchFamily="49" charset="-122"/>
              </a:rPr>
              <a:t>和利物浦的奴隶贸易同时兴盛。</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摘编自</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世界近代史</a:t>
            </a:r>
            <a:r>
              <a:rPr lang="en-US" altLang="zh-CN" sz="2800" dirty="0">
                <a:solidFill>
                  <a:schemeClr val="tx1"/>
                </a:solidFill>
                <a:latin typeface="楷体" panose="02010609060101010101" pitchFamily="49" charset="-122"/>
                <a:ea typeface="楷体" panose="02010609060101010101" pitchFamily="49" charset="-122"/>
              </a:rPr>
              <a:t>》</a:t>
            </a:r>
            <a:endParaRPr lang="zh-CN" altLang="en-US" sz="2800" dirty="0">
              <a:solidFill>
                <a:schemeClr val="tx1"/>
              </a:solidFill>
              <a:latin typeface="楷体" panose="02010609060101010101" pitchFamily="49" charset="-122"/>
              <a:ea typeface="楷体" panose="02010609060101010101" pitchFamily="49" charset="-122"/>
            </a:endParaRPr>
          </a:p>
        </p:txBody>
      </p:sp>
      <p:grpSp>
        <p:nvGrpSpPr>
          <p:cNvPr id="47" name="组合 46">
            <a:extLst>
              <a:ext uri="{FF2B5EF4-FFF2-40B4-BE49-F238E27FC236}">
                <a16:creationId xmlns:a16="http://schemas.microsoft.com/office/drawing/2014/main" id="{D441A517-B565-426C-A3FC-8C8D19AA3D93}"/>
              </a:ext>
            </a:extLst>
          </p:cNvPr>
          <p:cNvGrpSpPr/>
          <p:nvPr/>
        </p:nvGrpSpPr>
        <p:grpSpPr>
          <a:xfrm>
            <a:off x="279951" y="5788274"/>
            <a:ext cx="2246334" cy="615265"/>
            <a:chOff x="4429791" y="4434483"/>
            <a:chExt cx="1229750" cy="523220"/>
          </a:xfrm>
        </p:grpSpPr>
        <p:pic>
          <p:nvPicPr>
            <p:cNvPr id="48" name="图片 47">
              <a:extLst>
                <a:ext uri="{FF2B5EF4-FFF2-40B4-BE49-F238E27FC236}">
                  <a16:creationId xmlns:a16="http://schemas.microsoft.com/office/drawing/2014/main" id="{5DE6FE26-059C-488F-813B-0DD8510C04E7}"/>
                </a:ext>
              </a:extLst>
            </p:cNvPr>
            <p:cNvPicPr>
              <a:picLocks noChangeAspect="1"/>
            </p:cNvPicPr>
            <p:nvPr/>
          </p:nvPicPr>
          <p:blipFill rotWithShape="1">
            <a:blip r:embed="rId4"/>
            <a:srcRect r="38159" b="2217"/>
            <a:stretch/>
          </p:blipFill>
          <p:spPr>
            <a:xfrm>
              <a:off x="4429791" y="4434483"/>
              <a:ext cx="1201002" cy="523220"/>
            </a:xfrm>
            <a:prstGeom prst="rect">
              <a:avLst/>
            </a:prstGeom>
            <a:effectLst>
              <a:outerShdw blurRad="50800" dist="38100" dir="2700000" algn="tl" rotWithShape="0">
                <a:prstClr val="black">
                  <a:alpha val="40000"/>
                </a:prstClr>
              </a:outerShdw>
            </a:effectLst>
          </p:spPr>
        </p:pic>
        <p:sp>
          <p:nvSpPr>
            <p:cNvPr id="50" name="文本框 49">
              <a:extLst>
                <a:ext uri="{FF2B5EF4-FFF2-40B4-BE49-F238E27FC236}">
                  <a16:creationId xmlns:a16="http://schemas.microsoft.com/office/drawing/2014/main" id="{6A7F4522-4263-490B-8E2A-FA588387B1BD}"/>
                </a:ext>
              </a:extLst>
            </p:cNvPr>
            <p:cNvSpPr txBox="1"/>
            <p:nvPr/>
          </p:nvSpPr>
          <p:spPr>
            <a:xfrm>
              <a:off x="4458538" y="4502100"/>
              <a:ext cx="1201003" cy="366922"/>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经济：外部</a:t>
              </a:r>
            </a:p>
          </p:txBody>
        </p:sp>
      </p:grpSp>
      <p:sp>
        <p:nvSpPr>
          <p:cNvPr id="51" name="文本框 50">
            <a:extLst>
              <a:ext uri="{FF2B5EF4-FFF2-40B4-BE49-F238E27FC236}">
                <a16:creationId xmlns:a16="http://schemas.microsoft.com/office/drawing/2014/main" id="{59344245-099E-42C1-A173-0845985FF8A0}"/>
              </a:ext>
            </a:extLst>
          </p:cNvPr>
          <p:cNvSpPr txBox="1"/>
          <p:nvPr/>
        </p:nvSpPr>
        <p:spPr>
          <a:xfrm>
            <a:off x="2578795" y="5688933"/>
            <a:ext cx="9207355" cy="954107"/>
          </a:xfrm>
          <a:prstGeom prst="rect">
            <a:avLst/>
          </a:prstGeom>
          <a:noFill/>
        </p:spPr>
        <p:txBody>
          <a:bodyPr wrap="square">
            <a:spAutoFit/>
          </a:bodyPr>
          <a:lstStyle/>
          <a:p>
            <a:r>
              <a:rPr lang="zh-CN" altLang="en-US" sz="2800" dirty="0"/>
              <a:t>  英国通过</a:t>
            </a:r>
            <a:r>
              <a:rPr lang="zh-CN" altLang="en-US" sz="2800" dirty="0">
                <a:solidFill>
                  <a:srgbClr val="FF0000"/>
                </a:solidFill>
              </a:rPr>
              <a:t>殖民扩张</a:t>
            </a:r>
            <a:r>
              <a:rPr lang="zh-CN" altLang="en-US" sz="2800" dirty="0"/>
              <a:t>，促进了</a:t>
            </a:r>
            <a:r>
              <a:rPr lang="zh-CN" altLang="en-US" sz="2800" dirty="0">
                <a:solidFill>
                  <a:srgbClr val="FF0000"/>
                </a:solidFill>
              </a:rPr>
              <a:t>资本原始积累</a:t>
            </a:r>
            <a:r>
              <a:rPr lang="zh-CN" altLang="en-US" sz="2800" dirty="0"/>
              <a:t>，获得了大量廉价的</a:t>
            </a:r>
            <a:r>
              <a:rPr lang="zh-CN" altLang="en-US" sz="2800" dirty="0">
                <a:solidFill>
                  <a:srgbClr val="FF0000"/>
                </a:solidFill>
              </a:rPr>
              <a:t>原材料</a:t>
            </a:r>
            <a:r>
              <a:rPr lang="zh-CN" altLang="en-US" sz="2800" dirty="0"/>
              <a:t>和广阔的</a:t>
            </a:r>
            <a:r>
              <a:rPr lang="zh-CN" altLang="en-US" sz="2800" dirty="0">
                <a:solidFill>
                  <a:srgbClr val="FF0000"/>
                </a:solidFill>
              </a:rPr>
              <a:t>海外市场</a:t>
            </a:r>
            <a:r>
              <a:rPr lang="zh-CN" altLang="en-US" sz="2800" dirty="0"/>
              <a:t>。</a:t>
            </a:r>
          </a:p>
        </p:txBody>
      </p:sp>
    </p:spTree>
    <p:custDataLst>
      <p:tags r:id="rId1"/>
    </p:custDataLst>
    <p:extLst>
      <p:ext uri="{BB962C8B-B14F-4D97-AF65-F5344CB8AC3E}">
        <p14:creationId xmlns:p14="http://schemas.microsoft.com/office/powerpoint/2010/main" val="808618854"/>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ppt_x"/>
                                          </p:val>
                                        </p:tav>
                                        <p:tav tm="100000">
                                          <p:val>
                                            <p:strVal val="#ppt_x"/>
                                          </p:val>
                                        </p:tav>
                                      </p:tavLst>
                                    </p:anim>
                                    <p:anim calcmode="lin" valueType="num">
                                      <p:cBhvr additive="base">
                                        <p:cTn id="2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91494D-066E-4C21-9B52-8A20C6A0E45D}"/>
              </a:ext>
            </a:extLst>
          </p:cNvPr>
          <p:cNvSpPr txBox="1"/>
          <p:nvPr/>
        </p:nvSpPr>
        <p:spPr>
          <a:xfrm>
            <a:off x="347869" y="139148"/>
            <a:ext cx="56752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工业革命的背景：生产技术</a:t>
            </a:r>
          </a:p>
        </p:txBody>
      </p:sp>
      <p:grpSp>
        <p:nvGrpSpPr>
          <p:cNvPr id="3" name="组合 2">
            <a:extLst>
              <a:ext uri="{FF2B5EF4-FFF2-40B4-BE49-F238E27FC236}">
                <a16:creationId xmlns:a16="http://schemas.microsoft.com/office/drawing/2014/main" id="{ECF6BFF5-6330-4585-99B9-304B9325BC1B}"/>
              </a:ext>
            </a:extLst>
          </p:cNvPr>
          <p:cNvGrpSpPr/>
          <p:nvPr/>
        </p:nvGrpSpPr>
        <p:grpSpPr>
          <a:xfrm>
            <a:off x="6889028" y="1112368"/>
            <a:ext cx="4760844" cy="3655673"/>
            <a:chOff x="347869" y="985602"/>
            <a:chExt cx="5387754" cy="4058339"/>
          </a:xfrm>
        </p:grpSpPr>
        <p:pic>
          <p:nvPicPr>
            <p:cNvPr id="10" name="图片 9">
              <a:extLst>
                <a:ext uri="{FF2B5EF4-FFF2-40B4-BE49-F238E27FC236}">
                  <a16:creationId xmlns:a16="http://schemas.microsoft.com/office/drawing/2014/main" id="{14D8459B-3990-4947-9C80-B394487AEED6}"/>
                </a:ext>
              </a:extLst>
            </p:cNvPr>
            <p:cNvPicPr>
              <a:picLocks noChangeAspect="1"/>
            </p:cNvPicPr>
            <p:nvPr>
              <p:custDataLst>
                <p:tags r:id="rId2"/>
              </p:custDataLst>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47869" y="985602"/>
              <a:ext cx="5387754" cy="3448899"/>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293242E8-6476-4B27-89D0-EE48A1CDA862}"/>
                </a:ext>
              </a:extLst>
            </p:cNvPr>
            <p:cNvSpPr txBox="1"/>
            <p:nvPr/>
          </p:nvSpPr>
          <p:spPr>
            <a:xfrm>
              <a:off x="613741" y="4434501"/>
              <a:ext cx="5121882" cy="609440"/>
            </a:xfrm>
            <a:prstGeom prst="rect">
              <a:avLst/>
            </a:prstGeom>
            <a:noFill/>
          </p:spPr>
          <p:txBody>
            <a:bodyPr wrap="square">
              <a:spAutoFit/>
            </a:bodyPr>
            <a:lstStyle/>
            <a:p>
              <a:r>
                <a:rPr lang="zh-CN" altLang="en-US" sz="2800" dirty="0">
                  <a:solidFill>
                    <a:schemeClr val="tx1"/>
                  </a:solidFill>
                  <a:latin typeface="楷体" panose="02010609060101010101" pitchFamily="49" charset="-122"/>
                  <a:ea typeface="楷体" panose="02010609060101010101" pitchFamily="49" charset="-122"/>
                </a:rPr>
                <a:t>△十六世纪英国的手工工场</a:t>
              </a:r>
              <a:endParaRPr lang="zh-CN" altLang="en-US" sz="2800" dirty="0"/>
            </a:p>
          </p:txBody>
        </p:sp>
      </p:grpSp>
      <p:sp>
        <p:nvSpPr>
          <p:cNvPr id="14" name="矩形 13">
            <a:extLst>
              <a:ext uri="{FF2B5EF4-FFF2-40B4-BE49-F238E27FC236}">
                <a16:creationId xmlns:a16="http://schemas.microsoft.com/office/drawing/2014/main" id="{FD78E868-B8F4-4C15-84B1-1C3998F5B987}"/>
              </a:ext>
            </a:extLst>
          </p:cNvPr>
          <p:cNvSpPr/>
          <p:nvPr/>
        </p:nvSpPr>
        <p:spPr>
          <a:xfrm>
            <a:off x="248479" y="1031000"/>
            <a:ext cx="6510130" cy="3642396"/>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700"/>
              </a:lnSpc>
            </a:pPr>
            <a:r>
              <a:rPr lang="zh-CN" altLang="en-US" sz="2800" dirty="0">
                <a:solidFill>
                  <a:schemeClr val="tx1"/>
                </a:solidFill>
                <a:latin typeface="楷体" panose="02010609060101010101" pitchFamily="49" charset="-122"/>
                <a:ea typeface="楷体" panose="02010609060101010101" pitchFamily="49" charset="-122"/>
              </a:rPr>
              <a:t>  当时的</a:t>
            </a:r>
            <a:r>
              <a:rPr lang="zh-CN" altLang="en-US" sz="2800" dirty="0">
                <a:solidFill>
                  <a:srgbClr val="FF0000"/>
                </a:solidFill>
                <a:latin typeface="楷体" panose="02010609060101010101" pitchFamily="49" charset="-122"/>
                <a:ea typeface="楷体" panose="02010609060101010101" pitchFamily="49" charset="-122"/>
              </a:rPr>
              <a:t>手工工场</a:t>
            </a:r>
            <a:r>
              <a:rPr lang="zh-CN" altLang="en-US" sz="2800" dirty="0">
                <a:solidFill>
                  <a:schemeClr val="tx1"/>
                </a:solidFill>
                <a:latin typeface="楷体" panose="02010609060101010101" pitchFamily="49" charset="-122"/>
                <a:ea typeface="楷体" panose="02010609060101010101" pitchFamily="49" charset="-122"/>
              </a:rPr>
              <a:t>造一根针就要分成</a:t>
            </a:r>
            <a:r>
              <a:rPr lang="zh-CN" altLang="en-US" sz="2800" dirty="0">
                <a:solidFill>
                  <a:srgbClr val="FF0000"/>
                </a:solidFill>
                <a:latin typeface="楷体" panose="02010609060101010101" pitchFamily="49" charset="-122"/>
                <a:ea typeface="楷体" panose="02010609060101010101" pitchFamily="49" charset="-122"/>
              </a:rPr>
              <a:t>十八道工序</a:t>
            </a:r>
            <a:r>
              <a:rPr lang="zh-CN" altLang="en-US" sz="2800" dirty="0">
                <a:solidFill>
                  <a:schemeClr val="tx1"/>
                </a:solidFill>
                <a:latin typeface="楷体" panose="02010609060101010101" pitchFamily="49" charset="-122"/>
                <a:ea typeface="楷体" panose="02010609060101010101" pitchFamily="49" charset="-122"/>
              </a:rPr>
              <a:t>，每个工人完成其中的一道工序，这样</a:t>
            </a:r>
            <a:r>
              <a:rPr lang="zh-CN" altLang="en-US" sz="2800" dirty="0">
                <a:solidFill>
                  <a:srgbClr val="FF0000"/>
                </a:solidFill>
                <a:latin typeface="楷体" panose="02010609060101010101" pitchFamily="49" charset="-122"/>
                <a:ea typeface="楷体" panose="02010609060101010101" pitchFamily="49" charset="-122"/>
              </a:rPr>
              <a:t>分工协作</a:t>
            </a:r>
            <a:r>
              <a:rPr lang="zh-CN" altLang="en-US" sz="2800" dirty="0">
                <a:solidFill>
                  <a:schemeClr val="tx1"/>
                </a:solidFill>
                <a:latin typeface="楷体" panose="02010609060101010101" pitchFamily="49" charset="-122"/>
                <a:ea typeface="楷体" panose="02010609060101010101" pitchFamily="49" charset="-122"/>
              </a:rPr>
              <a:t>，一个工人每天能生产</a:t>
            </a:r>
            <a:r>
              <a:rPr lang="en-US" altLang="zh-CN" sz="2800" dirty="0">
                <a:solidFill>
                  <a:schemeClr val="tx1"/>
                </a:solidFill>
                <a:latin typeface="楷体" panose="02010609060101010101" pitchFamily="49" charset="-122"/>
                <a:ea typeface="楷体" panose="02010609060101010101" pitchFamily="49" charset="-122"/>
              </a:rPr>
              <a:t>4800</a:t>
            </a:r>
            <a:r>
              <a:rPr lang="zh-CN" altLang="en-US" sz="2800" dirty="0">
                <a:solidFill>
                  <a:schemeClr val="tx1"/>
                </a:solidFill>
                <a:latin typeface="楷体" panose="02010609060101010101" pitchFamily="49" charset="-122"/>
                <a:ea typeface="楷体" panose="02010609060101010101" pitchFamily="49" charset="-122"/>
              </a:rPr>
              <a:t>枚针，不但提高了</a:t>
            </a:r>
            <a:r>
              <a:rPr lang="zh-CN" altLang="en-US" sz="2800" dirty="0">
                <a:solidFill>
                  <a:srgbClr val="FF0000"/>
                </a:solidFill>
                <a:latin typeface="楷体" panose="02010609060101010101" pitchFamily="49" charset="-122"/>
                <a:ea typeface="楷体" panose="02010609060101010101" pitchFamily="49" charset="-122"/>
              </a:rPr>
              <a:t>劳动生产率</a:t>
            </a:r>
            <a:r>
              <a:rPr lang="zh-CN" altLang="en-US" sz="2800" dirty="0">
                <a:solidFill>
                  <a:schemeClr val="tx1"/>
                </a:solidFill>
                <a:latin typeface="楷体" panose="02010609060101010101" pitchFamily="49" charset="-122"/>
                <a:ea typeface="楷体" panose="02010609060101010101" pitchFamily="49" charset="-122"/>
              </a:rPr>
              <a:t>，而且使</a:t>
            </a:r>
            <a:r>
              <a:rPr lang="zh-CN" altLang="en-US" sz="2800" dirty="0">
                <a:solidFill>
                  <a:srgbClr val="FF0000"/>
                </a:solidFill>
                <a:latin typeface="楷体" panose="02010609060101010101" pitchFamily="49" charset="-122"/>
                <a:ea typeface="楷体" panose="02010609060101010101" pitchFamily="49" charset="-122"/>
              </a:rPr>
              <a:t>劳动工具专门化</a:t>
            </a:r>
            <a:r>
              <a:rPr lang="zh-CN" altLang="en-US" sz="2800" dirty="0">
                <a:solidFill>
                  <a:schemeClr val="tx1"/>
                </a:solidFill>
                <a:latin typeface="楷体" panose="02010609060101010101" pitchFamily="49" charset="-122"/>
                <a:ea typeface="楷体" panose="02010609060101010101" pitchFamily="49" charset="-122"/>
              </a:rPr>
              <a:t>，这就为发明和使用机器创造了条件。</a:t>
            </a:r>
            <a:endParaRPr lang="en-US" altLang="zh-CN" sz="2800" dirty="0">
              <a:solidFill>
                <a:schemeClr val="tx1"/>
              </a:solidFill>
              <a:latin typeface="楷体" panose="02010609060101010101" pitchFamily="49" charset="-122"/>
              <a:ea typeface="楷体" panose="02010609060101010101" pitchFamily="49" charset="-122"/>
            </a:endParaRPr>
          </a:p>
          <a:p>
            <a:pPr algn="r">
              <a:lnSpc>
                <a:spcPts val="3700"/>
              </a:lnSpc>
            </a:pP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摘编自</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世界近现代史</a:t>
            </a:r>
            <a:r>
              <a:rPr lang="en-US" altLang="zh-CN" sz="2800" dirty="0">
                <a:solidFill>
                  <a:schemeClr val="tx1"/>
                </a:solidFill>
                <a:latin typeface="楷体" panose="02010609060101010101" pitchFamily="49" charset="-122"/>
                <a:ea typeface="楷体" panose="02010609060101010101" pitchFamily="49" charset="-122"/>
              </a:rPr>
              <a:t>》 </a:t>
            </a:r>
          </a:p>
        </p:txBody>
      </p:sp>
      <p:sp>
        <p:nvSpPr>
          <p:cNvPr id="20" name="矩形 19">
            <a:extLst>
              <a:ext uri="{FF2B5EF4-FFF2-40B4-BE49-F238E27FC236}">
                <a16:creationId xmlns:a16="http://schemas.microsoft.com/office/drawing/2014/main" id="{48F0B487-877C-4BE6-8654-BCBCD74ECB0B}"/>
              </a:ext>
            </a:extLst>
          </p:cNvPr>
          <p:cNvSpPr/>
          <p:nvPr/>
        </p:nvSpPr>
        <p:spPr>
          <a:xfrm>
            <a:off x="6870603" y="1031000"/>
            <a:ext cx="5066294" cy="3642396"/>
          </a:xfrm>
          <a:prstGeom prst="rect">
            <a:avLst/>
          </a:prstGeom>
          <a:solidFill>
            <a:srgbClr val="FEEBE8"/>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楷体" panose="02010609060101010101" pitchFamily="49" charset="-122"/>
                <a:ea typeface="楷体" panose="02010609060101010101" pitchFamily="49" charset="-122"/>
              </a:rPr>
              <a:t>  17</a:t>
            </a:r>
            <a:r>
              <a:rPr lang="zh-CN" altLang="en-US" sz="2800" dirty="0">
                <a:solidFill>
                  <a:schemeClr val="tx1"/>
                </a:solidFill>
                <a:latin typeface="楷体" panose="02010609060101010101" pitchFamily="49" charset="-122"/>
                <a:ea typeface="楷体" panose="02010609060101010101" pitchFamily="49" charset="-122"/>
              </a:rPr>
              <a:t>世纪中叶， </a:t>
            </a:r>
            <a:r>
              <a:rPr lang="zh-CN" altLang="en-US" sz="2800" dirty="0">
                <a:solidFill>
                  <a:srgbClr val="FF0000"/>
                </a:solidFill>
                <a:latin typeface="楷体" panose="02010609060101010101" pitchFamily="49" charset="-122"/>
                <a:ea typeface="楷体" panose="02010609060101010101" pitchFamily="49" charset="-122"/>
              </a:rPr>
              <a:t>世界科学中心</a:t>
            </a:r>
            <a:r>
              <a:rPr lang="zh-CN" altLang="en-US" sz="2800" dirty="0">
                <a:solidFill>
                  <a:schemeClr val="tx1"/>
                </a:solidFill>
                <a:latin typeface="楷体" panose="02010609060101010101" pitchFamily="49" charset="-122"/>
                <a:ea typeface="楷体" panose="02010609060101010101" pitchFamily="49" charset="-122"/>
              </a:rPr>
              <a:t>开始从意大利向英国转移。</a:t>
            </a:r>
            <a:r>
              <a:rPr lang="en-US" altLang="zh-CN" sz="2800" dirty="0">
                <a:solidFill>
                  <a:schemeClr val="tx1"/>
                </a:solidFill>
                <a:latin typeface="楷体" panose="02010609060101010101" pitchFamily="49" charset="-122"/>
                <a:ea typeface="楷体" panose="02010609060101010101" pitchFamily="49" charset="-122"/>
              </a:rPr>
              <a:t>1660</a:t>
            </a:r>
            <a:r>
              <a:rPr lang="zh-CN" altLang="en-US" sz="2800" dirty="0">
                <a:solidFill>
                  <a:schemeClr val="tx1"/>
                </a:solidFill>
                <a:latin typeface="楷体" panose="02010609060101010101" pitchFamily="49" charset="-122"/>
                <a:ea typeface="楷体" panose="02010609060101010101" pitchFamily="49" charset="-122"/>
              </a:rPr>
              <a:t>年，英国成立了</a:t>
            </a:r>
            <a:r>
              <a:rPr lang="zh-CN" altLang="en-US" sz="2800" dirty="0">
                <a:solidFill>
                  <a:srgbClr val="FF0000"/>
                </a:solidFill>
                <a:latin typeface="楷体" panose="02010609060101010101" pitchFamily="49" charset="-122"/>
                <a:ea typeface="楷体" panose="02010609060101010101" pitchFamily="49" charset="-122"/>
              </a:rPr>
              <a:t>皇家学会</a:t>
            </a:r>
            <a:r>
              <a:rPr lang="zh-CN" altLang="en-US" sz="2800" dirty="0">
                <a:solidFill>
                  <a:schemeClr val="tx1"/>
                </a:solidFill>
                <a:latin typeface="楷体" panose="02010609060101010101" pitchFamily="49" charset="-122"/>
                <a:ea typeface="楷体" panose="02010609060101010101" pitchFamily="49" charset="-122"/>
              </a:rPr>
              <a:t>。</a:t>
            </a:r>
            <a:r>
              <a:rPr lang="en-US" altLang="zh-CN" sz="2800" dirty="0">
                <a:solidFill>
                  <a:schemeClr val="tx1"/>
                </a:solidFill>
                <a:latin typeface="楷体" panose="02010609060101010101" pitchFamily="49" charset="-122"/>
                <a:ea typeface="楷体" panose="02010609060101010101" pitchFamily="49" charset="-122"/>
              </a:rPr>
              <a:t>1754</a:t>
            </a:r>
            <a:r>
              <a:rPr lang="zh-CN" altLang="en-US" sz="2800" dirty="0">
                <a:solidFill>
                  <a:schemeClr val="tx1"/>
                </a:solidFill>
                <a:latin typeface="楷体" panose="02010609060101010101" pitchFamily="49" charset="-122"/>
                <a:ea typeface="楷体" panose="02010609060101010101" pitchFamily="49" charset="-122"/>
              </a:rPr>
              <a:t>年，英国又成立了</a:t>
            </a:r>
            <a:r>
              <a:rPr lang="zh-CN" altLang="en-US" sz="2800" dirty="0">
                <a:solidFill>
                  <a:srgbClr val="FF0000"/>
                </a:solidFill>
                <a:latin typeface="楷体" panose="02010609060101010101" pitchFamily="49" charset="-122"/>
                <a:ea typeface="楷体" panose="02010609060101010101" pitchFamily="49" charset="-122"/>
              </a:rPr>
              <a:t>“工艺制造业和商业促进会”</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这些团体与科学家在</a:t>
            </a:r>
            <a:r>
              <a:rPr lang="zh-CN" altLang="en-US" sz="2800" dirty="0">
                <a:solidFill>
                  <a:srgbClr val="FF0000"/>
                </a:solidFill>
                <a:latin typeface="楷体" panose="02010609060101010101" pitchFamily="49" charset="-122"/>
                <a:ea typeface="楷体" panose="02010609060101010101" pitchFamily="49" charset="-122"/>
              </a:rPr>
              <a:t>促进生产技术改进</a:t>
            </a:r>
            <a:r>
              <a:rPr lang="zh-CN" altLang="en-US" sz="2800" dirty="0">
                <a:solidFill>
                  <a:schemeClr val="tx1"/>
                </a:solidFill>
                <a:latin typeface="楷体" panose="02010609060101010101" pitchFamily="49" charset="-122"/>
                <a:ea typeface="楷体" panose="02010609060101010101" pitchFamily="49" charset="-122"/>
              </a:rPr>
              <a:t>方面起了积极作用。</a:t>
            </a:r>
            <a:endParaRPr lang="en-US" altLang="zh-CN" sz="2800" dirty="0">
              <a:solidFill>
                <a:schemeClr val="tx1"/>
              </a:solidFill>
              <a:latin typeface="楷体" panose="02010609060101010101" pitchFamily="49" charset="-122"/>
              <a:ea typeface="楷体" panose="02010609060101010101" pitchFamily="49" charset="-122"/>
            </a:endParaRPr>
          </a:p>
          <a:p>
            <a:pPr algn="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摘编</a:t>
            </a:r>
            <a:r>
              <a:rPr lang="en-US" altLang="zh-CN" sz="2800" dirty="0">
                <a:solidFill>
                  <a:schemeClr val="tx1"/>
                </a:solidFill>
                <a:latin typeface="楷体" panose="02010609060101010101" pitchFamily="49" charset="-122"/>
                <a:ea typeface="楷体" panose="02010609060101010101" pitchFamily="49" charset="-122"/>
              </a:rPr>
              <a:t>《</a:t>
            </a:r>
            <a:r>
              <a:rPr lang="zh-CN" altLang="en-US" sz="2800" dirty="0">
                <a:solidFill>
                  <a:schemeClr val="tx1"/>
                </a:solidFill>
                <a:latin typeface="楷体" panose="02010609060101010101" pitchFamily="49" charset="-122"/>
                <a:ea typeface="楷体" panose="02010609060101010101" pitchFamily="49" charset="-122"/>
              </a:rPr>
              <a:t>科学技术简史</a:t>
            </a:r>
            <a:r>
              <a:rPr lang="en-US" altLang="zh-CN" sz="2800" dirty="0">
                <a:solidFill>
                  <a:schemeClr val="tx1"/>
                </a:solidFill>
                <a:latin typeface="楷体" panose="02010609060101010101" pitchFamily="49" charset="-122"/>
                <a:ea typeface="楷体" panose="02010609060101010101" pitchFamily="49" charset="-122"/>
              </a:rPr>
              <a:t>》</a:t>
            </a:r>
          </a:p>
        </p:txBody>
      </p:sp>
      <p:grpSp>
        <p:nvGrpSpPr>
          <p:cNvPr id="21" name="组合 20">
            <a:extLst>
              <a:ext uri="{FF2B5EF4-FFF2-40B4-BE49-F238E27FC236}">
                <a16:creationId xmlns:a16="http://schemas.microsoft.com/office/drawing/2014/main" id="{1492144B-0153-4AE9-9D8B-3667F9203A43}"/>
              </a:ext>
            </a:extLst>
          </p:cNvPr>
          <p:cNvGrpSpPr/>
          <p:nvPr/>
        </p:nvGrpSpPr>
        <p:grpSpPr>
          <a:xfrm>
            <a:off x="412921" y="4941818"/>
            <a:ext cx="1068909" cy="1029969"/>
            <a:chOff x="4429791" y="4434483"/>
            <a:chExt cx="1259563" cy="523220"/>
          </a:xfrm>
        </p:grpSpPr>
        <p:pic>
          <p:nvPicPr>
            <p:cNvPr id="22" name="图片 21">
              <a:extLst>
                <a:ext uri="{FF2B5EF4-FFF2-40B4-BE49-F238E27FC236}">
                  <a16:creationId xmlns:a16="http://schemas.microsoft.com/office/drawing/2014/main" id="{D5E2FF7D-4871-4B94-8174-B655E098E638}"/>
                </a:ext>
              </a:extLst>
            </p:cNvPr>
            <p:cNvPicPr>
              <a:picLocks noChangeAspect="1"/>
            </p:cNvPicPr>
            <p:nvPr/>
          </p:nvPicPr>
          <p:blipFill rotWithShape="1">
            <a:blip r:embed="rId7"/>
            <a:srcRect r="38159" b="2217"/>
            <a:stretch/>
          </p:blipFill>
          <p:spPr>
            <a:xfrm>
              <a:off x="4429791" y="4434483"/>
              <a:ext cx="1201002" cy="523220"/>
            </a:xfrm>
            <a:prstGeom prst="rect">
              <a:avLst/>
            </a:prstGeom>
            <a:effectLst>
              <a:outerShdw blurRad="50800" dist="38100" dir="2700000" algn="tl" rotWithShape="0">
                <a:prstClr val="black">
                  <a:alpha val="40000"/>
                </a:prstClr>
              </a:outerShdw>
            </a:effectLst>
          </p:spPr>
        </p:pic>
        <p:sp>
          <p:nvSpPr>
            <p:cNvPr id="23" name="文本框 22">
              <a:extLst>
                <a:ext uri="{FF2B5EF4-FFF2-40B4-BE49-F238E27FC236}">
                  <a16:creationId xmlns:a16="http://schemas.microsoft.com/office/drawing/2014/main" id="{5C3E5618-E6DF-4200-ACF4-B4E44DB1BDA1}"/>
                </a:ext>
              </a:extLst>
            </p:cNvPr>
            <p:cNvSpPr txBox="1"/>
            <p:nvPr/>
          </p:nvSpPr>
          <p:spPr>
            <a:xfrm>
              <a:off x="4488350" y="4459728"/>
              <a:ext cx="1201004" cy="31044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生产技术</a:t>
              </a:r>
            </a:p>
          </p:txBody>
        </p:sp>
      </p:grpSp>
      <p:sp>
        <p:nvSpPr>
          <p:cNvPr id="24" name="文本框 23">
            <a:extLst>
              <a:ext uri="{FF2B5EF4-FFF2-40B4-BE49-F238E27FC236}">
                <a16:creationId xmlns:a16="http://schemas.microsoft.com/office/drawing/2014/main" id="{FD191D84-E0D4-469E-9695-D11C0FC9F8C2}"/>
              </a:ext>
            </a:extLst>
          </p:cNvPr>
          <p:cNvSpPr txBox="1"/>
          <p:nvPr/>
        </p:nvSpPr>
        <p:spPr>
          <a:xfrm>
            <a:off x="1542916" y="4848664"/>
            <a:ext cx="10226224" cy="1815882"/>
          </a:xfrm>
          <a:prstGeom prst="rect">
            <a:avLst/>
          </a:prstGeom>
          <a:noFill/>
        </p:spPr>
        <p:txBody>
          <a:bodyPr wrap="square">
            <a:spAutoFit/>
          </a:bodyPr>
          <a:lstStyle/>
          <a:p>
            <a:r>
              <a:rPr lang="zh-CN" altLang="en-US" sz="2800" dirty="0"/>
              <a:t>  ①英国的</a:t>
            </a:r>
            <a:r>
              <a:rPr lang="zh-CN" altLang="en-US" sz="2800" dirty="0">
                <a:solidFill>
                  <a:srgbClr val="FF0000"/>
                </a:solidFill>
              </a:rPr>
              <a:t>手工工场</a:t>
            </a:r>
            <a:r>
              <a:rPr lang="zh-CN" altLang="en-US" sz="2800" dirty="0"/>
              <a:t>发展水平较高，劳动分工细致，生产工具日趋专门化，工人的</a:t>
            </a:r>
            <a:r>
              <a:rPr lang="zh-CN" altLang="en-US" sz="2800" dirty="0">
                <a:solidFill>
                  <a:srgbClr val="FF0000"/>
                </a:solidFill>
              </a:rPr>
              <a:t>生产技术日益纯熟</a:t>
            </a:r>
            <a:r>
              <a:rPr lang="zh-CN" altLang="en-US" sz="2800" dirty="0"/>
              <a:t>。</a:t>
            </a:r>
          </a:p>
          <a:p>
            <a:r>
              <a:rPr lang="zh-CN" altLang="en-US" sz="2800" dirty="0"/>
              <a:t>  ②</a:t>
            </a:r>
            <a:r>
              <a:rPr lang="en-US" altLang="zh-CN" sz="2800" dirty="0"/>
              <a:t>17</a:t>
            </a:r>
            <a:r>
              <a:rPr lang="zh-CN" altLang="en-US" sz="2800" dirty="0"/>
              <a:t>世纪中期英国成为欧洲的</a:t>
            </a:r>
            <a:r>
              <a:rPr lang="zh-CN" altLang="en-US" sz="2800" dirty="0">
                <a:solidFill>
                  <a:srgbClr val="FF0000"/>
                </a:solidFill>
              </a:rPr>
              <a:t>科学技术中心</a:t>
            </a:r>
            <a:r>
              <a:rPr lang="zh-CN" altLang="en-US" sz="2800" dirty="0"/>
              <a:t>之一，许多科学家热心于</a:t>
            </a:r>
            <a:r>
              <a:rPr lang="zh-CN" altLang="en-US" sz="2800" dirty="0">
                <a:solidFill>
                  <a:srgbClr val="FF0000"/>
                </a:solidFill>
              </a:rPr>
              <a:t>生产技术的改进</a:t>
            </a:r>
            <a:r>
              <a:rPr lang="zh-CN" altLang="en-US" sz="2800" dirty="0"/>
              <a:t>。</a:t>
            </a:r>
          </a:p>
        </p:txBody>
      </p:sp>
    </p:spTree>
    <p:custDataLst>
      <p:tags r:id="rId1"/>
    </p:custDataLst>
    <p:extLst>
      <p:ext uri="{BB962C8B-B14F-4D97-AF65-F5344CB8AC3E}">
        <p14:creationId xmlns:p14="http://schemas.microsoft.com/office/powerpoint/2010/main" val="260342279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Effect transition="in" filter="wipe(left)">
                                      <p:cBhvr>
                                        <p:cTn id="33" dur="500"/>
                                        <p:tgtEl>
                                          <p:spTgt spid="2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xEl>
                                              <p:pRg st="1" end="1"/>
                                            </p:txEl>
                                          </p:spTgt>
                                        </p:tgtEl>
                                        <p:attrNameLst>
                                          <p:attrName>style.visibility</p:attrName>
                                        </p:attrNameLst>
                                      </p:cBhvr>
                                      <p:to>
                                        <p:strVal val="visible"/>
                                      </p:to>
                                    </p:set>
                                    <p:animEffect transition="in" filter="wipe(left)">
                                      <p:cBhvr>
                                        <p:cTn id="38"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BE316C-51D8-4CF7-8D91-465FF7E1E132}"/>
              </a:ext>
            </a:extLst>
          </p:cNvPr>
          <p:cNvSpPr txBox="1"/>
          <p:nvPr/>
        </p:nvSpPr>
        <p:spPr>
          <a:xfrm>
            <a:off x="347869" y="139148"/>
            <a:ext cx="5675243"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mj-ea"/>
                <a:ea typeface="+mj-ea"/>
              </a:rPr>
              <a:t>工业革命的背景：小结</a:t>
            </a:r>
          </a:p>
        </p:txBody>
      </p:sp>
      <p:graphicFrame>
        <p:nvGraphicFramePr>
          <p:cNvPr id="6" name="表格 6">
            <a:extLst>
              <a:ext uri="{FF2B5EF4-FFF2-40B4-BE49-F238E27FC236}">
                <a16:creationId xmlns:a16="http://schemas.microsoft.com/office/drawing/2014/main" id="{BFDC18CC-5D23-4430-A532-57025DCEA38A}"/>
              </a:ext>
            </a:extLst>
          </p:cNvPr>
          <p:cNvGraphicFramePr>
            <a:graphicFrameLocks noGrp="1"/>
          </p:cNvGraphicFramePr>
          <p:nvPr>
            <p:extLst>
              <p:ext uri="{D42A27DB-BD31-4B8C-83A1-F6EECF244321}">
                <p14:modId xmlns:p14="http://schemas.microsoft.com/office/powerpoint/2010/main" val="1598253918"/>
              </p:ext>
            </p:extLst>
          </p:nvPr>
        </p:nvGraphicFramePr>
        <p:xfrm>
          <a:off x="347869" y="942584"/>
          <a:ext cx="11395764" cy="568681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00044">
                  <a:extLst>
                    <a:ext uri="{9D8B030D-6E8A-4147-A177-3AD203B41FA5}">
                      <a16:colId xmlns:a16="http://schemas.microsoft.com/office/drawing/2014/main" val="700206553"/>
                    </a:ext>
                  </a:extLst>
                </a:gridCol>
                <a:gridCol w="437321">
                  <a:extLst>
                    <a:ext uri="{9D8B030D-6E8A-4147-A177-3AD203B41FA5}">
                      <a16:colId xmlns:a16="http://schemas.microsoft.com/office/drawing/2014/main" val="929530469"/>
                    </a:ext>
                  </a:extLst>
                </a:gridCol>
                <a:gridCol w="765313">
                  <a:extLst>
                    <a:ext uri="{9D8B030D-6E8A-4147-A177-3AD203B41FA5}">
                      <a16:colId xmlns:a16="http://schemas.microsoft.com/office/drawing/2014/main" val="3022052245"/>
                    </a:ext>
                  </a:extLst>
                </a:gridCol>
                <a:gridCol w="9293086">
                  <a:extLst>
                    <a:ext uri="{9D8B030D-6E8A-4147-A177-3AD203B41FA5}">
                      <a16:colId xmlns:a16="http://schemas.microsoft.com/office/drawing/2014/main" val="2146305618"/>
                    </a:ext>
                  </a:extLst>
                </a:gridCol>
              </a:tblGrid>
              <a:tr h="54929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1200" dirty="0">
                          <a:solidFill>
                            <a:schemeClr val="bg1"/>
                          </a:solidFill>
                          <a:effectLst>
                            <a:outerShdw blurRad="38100" dist="38100" dir="2700000" algn="tl">
                              <a:srgbClr val="000000">
                                <a:alpha val="43137"/>
                              </a:srgbClr>
                            </a:outerShdw>
                          </a:effectLst>
                          <a:latin typeface="+mj-ea"/>
                          <a:ea typeface="+mn-ea"/>
                          <a:cs typeface="+mn-cs"/>
                        </a:rPr>
                        <a:t>英国第一次工业革命的背景：小结</a:t>
                      </a:r>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5D3335"/>
                    </a:solidFill>
                  </a:tcPr>
                </a:tc>
                <a:tc hMerge="1">
                  <a:txBody>
                    <a:bodyPr/>
                    <a:lstStyle/>
                    <a:p>
                      <a:endParaRPr lang="zh-CN" altLang="en-US" sz="2200" dirty="0"/>
                    </a:p>
                  </a:txBody>
                  <a:tcPr/>
                </a:tc>
                <a:tc hMerge="1">
                  <a:txBody>
                    <a:bodyPr/>
                    <a:lstStyle/>
                    <a:p>
                      <a:endParaRPr lang="zh-CN" altLang="en-US"/>
                    </a:p>
                  </a:txBody>
                  <a:tcPr/>
                </a:tc>
                <a:tc hMerge="1">
                  <a:txBody>
                    <a:bodyPr/>
                    <a:lstStyle/>
                    <a:p>
                      <a:endParaRPr lang="zh-CN" altLang="en-US" sz="2200" dirty="0"/>
                    </a:p>
                  </a:txBody>
                  <a:tcPr/>
                </a:tc>
                <a:extLst>
                  <a:ext uri="{0D108BD9-81ED-4DB2-BD59-A6C34878D82A}">
                    <a16:rowId xmlns:a16="http://schemas.microsoft.com/office/drawing/2014/main" val="2385187369"/>
                  </a:ext>
                </a:extLst>
              </a:tr>
              <a:tr h="872409">
                <a:tc rowSpan="4">
                  <a:txBody>
                    <a:bodyPr/>
                    <a:lstStyle/>
                    <a:p>
                      <a:pPr algn="ctr"/>
                      <a:r>
                        <a:rPr lang="zh-CN" altLang="en-US" sz="2400" b="1" dirty="0"/>
                        <a:t>可能性</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gridSpan="2">
                  <a:txBody>
                    <a:bodyPr/>
                    <a:lstStyle/>
                    <a:p>
                      <a:pPr algn="ctr"/>
                      <a:r>
                        <a:rPr lang="zh-CN" altLang="en-US" sz="2400" b="1" dirty="0"/>
                        <a:t>政治</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hMerge="1">
                  <a:txBody>
                    <a:bodyPr/>
                    <a:lstStyle/>
                    <a:p>
                      <a:endParaRPr lang="zh-CN" altLang="en-US"/>
                    </a:p>
                  </a:txBody>
                  <a:tcPr/>
                </a:tc>
                <a:tc>
                  <a:txBody>
                    <a:bodyPr/>
                    <a:lstStyle/>
                    <a:p>
                      <a:r>
                        <a:rPr lang="zh-CN" altLang="en-US" sz="2400" dirty="0"/>
                        <a:t>   英国</a:t>
                      </a:r>
                      <a:r>
                        <a:rPr lang="zh-CN" altLang="en-US" sz="2400" dirty="0">
                          <a:solidFill>
                            <a:srgbClr val="FF0000"/>
                          </a:solidFill>
                        </a:rPr>
                        <a:t>“光荣革命”</a:t>
                      </a:r>
                      <a:r>
                        <a:rPr lang="zh-CN" altLang="en-US" sz="2400" dirty="0"/>
                        <a:t>后</a:t>
                      </a:r>
                      <a:r>
                        <a:rPr lang="zh-CN" altLang="en-US" sz="2400" dirty="0">
                          <a:latin typeface="楷体" panose="02010609060101010101" pitchFamily="49" charset="-122"/>
                          <a:ea typeface="楷体" panose="02010609060101010101" pitchFamily="49" charset="-122"/>
                        </a:rPr>
                        <a:t>，（君主立宪制逐步建立，）</a:t>
                      </a:r>
                      <a:r>
                        <a:rPr lang="zh-CN" altLang="en-US" sz="2400" dirty="0"/>
                        <a:t>国内</a:t>
                      </a:r>
                      <a:r>
                        <a:rPr lang="zh-CN" altLang="en-US" sz="2400" dirty="0">
                          <a:solidFill>
                            <a:srgbClr val="FF0000"/>
                          </a:solidFill>
                        </a:rPr>
                        <a:t>政局稳定</a:t>
                      </a:r>
                      <a:r>
                        <a:rPr lang="zh-CN" altLang="en-US" sz="2400" dirty="0"/>
                        <a:t>，</a:t>
                      </a:r>
                      <a:r>
                        <a:rPr lang="zh-CN" altLang="en-US" sz="2400" dirty="0">
                          <a:solidFill>
                            <a:srgbClr val="FF0000"/>
                          </a:solidFill>
                        </a:rPr>
                        <a:t>政府</a:t>
                      </a:r>
                      <a:r>
                        <a:rPr lang="zh-CN" altLang="en-US" sz="2400" dirty="0"/>
                        <a:t>积极</a:t>
                      </a:r>
                      <a:r>
                        <a:rPr lang="zh-CN" altLang="en-US" sz="2400" dirty="0">
                          <a:solidFill>
                            <a:srgbClr val="FF0000"/>
                          </a:solidFill>
                        </a:rPr>
                        <a:t>鼓励</a:t>
                      </a:r>
                      <a:r>
                        <a:rPr lang="zh-CN" altLang="en-US" sz="2400" dirty="0"/>
                        <a:t>经济发展。</a:t>
                      </a:r>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208375477"/>
                  </a:ext>
                </a:extLst>
              </a:tr>
              <a:tr h="872409">
                <a:tc vMerge="1">
                  <a:txBody>
                    <a:bodyPr/>
                    <a:lstStyle/>
                    <a:p>
                      <a:endParaRPr lang="zh-CN" altLang="en-US" dirty="0"/>
                    </a:p>
                  </a:txBody>
                  <a:tcPr/>
                </a:tc>
                <a:tc rowSpan="2">
                  <a:txBody>
                    <a:bodyPr/>
                    <a:lstStyle/>
                    <a:p>
                      <a:pPr algn="ctr"/>
                      <a:r>
                        <a:rPr lang="zh-CN" altLang="en-US" sz="2400" b="1" dirty="0"/>
                        <a:t>经济</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algn="ctr"/>
                      <a:r>
                        <a:rPr lang="zh-CN" altLang="en-US" sz="2400" b="1" dirty="0"/>
                        <a:t>内部</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r>
                        <a:rPr lang="zh-CN" altLang="en-US" sz="2400" dirty="0">
                          <a:latin typeface="楷体" panose="02010609060101010101" pitchFamily="49" charset="-122"/>
                          <a:ea typeface="楷体" panose="02010609060101010101" pitchFamily="49" charset="-122"/>
                        </a:rPr>
                        <a:t>  （圈地运动推动了）</a:t>
                      </a:r>
                      <a:r>
                        <a:rPr lang="zh-CN" altLang="en-US" sz="2400" dirty="0"/>
                        <a:t>英国</a:t>
                      </a:r>
                      <a:r>
                        <a:rPr lang="zh-CN" altLang="en-US" sz="2400" dirty="0">
                          <a:solidFill>
                            <a:srgbClr val="FF0000"/>
                          </a:solidFill>
                        </a:rPr>
                        <a:t>农业资本主义发展</a:t>
                      </a:r>
                      <a:r>
                        <a:rPr lang="zh-CN" altLang="en-US" sz="2400" dirty="0"/>
                        <a:t>迅速，为工业发展提供了充裕的农产品、自由劳动力和国内市场。</a:t>
                      </a:r>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357634184"/>
                  </a:ext>
                </a:extLst>
              </a:tr>
              <a:tr h="872409">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2400" b="1" dirty="0"/>
                        <a:t>外部</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  英国通过</a:t>
                      </a:r>
                      <a:r>
                        <a:rPr lang="zh-CN" altLang="en-US" sz="2400" dirty="0">
                          <a:solidFill>
                            <a:srgbClr val="FF0000"/>
                          </a:solidFill>
                        </a:rPr>
                        <a:t>殖民扩张</a:t>
                      </a:r>
                      <a:r>
                        <a:rPr lang="zh-CN" altLang="en-US" sz="2400" dirty="0"/>
                        <a:t>，促进了</a:t>
                      </a:r>
                      <a:r>
                        <a:rPr lang="zh-CN" altLang="en-US" sz="2400" dirty="0">
                          <a:solidFill>
                            <a:srgbClr val="FF0000"/>
                          </a:solidFill>
                        </a:rPr>
                        <a:t>资本原始积累</a:t>
                      </a:r>
                      <a:r>
                        <a:rPr lang="zh-CN" altLang="en-US" sz="2400" dirty="0"/>
                        <a:t>，获得了大量廉价的</a:t>
                      </a:r>
                      <a:r>
                        <a:rPr lang="zh-CN" altLang="en-US" sz="2400" dirty="0">
                          <a:solidFill>
                            <a:srgbClr val="FF0000"/>
                          </a:solidFill>
                        </a:rPr>
                        <a:t>原材料</a:t>
                      </a:r>
                      <a:r>
                        <a:rPr lang="zh-CN" altLang="en-US" sz="2400" dirty="0"/>
                        <a:t>和广阔的</a:t>
                      </a:r>
                      <a:r>
                        <a:rPr lang="zh-CN" altLang="en-US" sz="2400" dirty="0">
                          <a:solidFill>
                            <a:srgbClr val="FF0000"/>
                          </a:solidFill>
                        </a:rPr>
                        <a:t>海外市场</a:t>
                      </a:r>
                      <a:r>
                        <a:rPr lang="zh-CN" altLang="en-US" sz="2400" dirty="0"/>
                        <a:t>。</a:t>
                      </a:r>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591966705"/>
                  </a:ext>
                </a:extLst>
              </a:tr>
              <a:tr h="1647884">
                <a:tc vMerge="1">
                  <a:txBody>
                    <a:bodyPr/>
                    <a:lstStyle/>
                    <a:p>
                      <a:endParaRPr lang="zh-CN" altLang="en-US" dirty="0"/>
                    </a:p>
                  </a:txBody>
                  <a:tcPr/>
                </a:tc>
                <a:tc gridSpan="2">
                  <a:txBody>
                    <a:bodyPr/>
                    <a:lstStyle/>
                    <a:p>
                      <a:pPr algn="ctr"/>
                      <a:r>
                        <a:rPr lang="zh-CN" altLang="en-US" sz="2400" b="1" dirty="0"/>
                        <a:t>技术</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hMerge="1">
                  <a:txBody>
                    <a:bodyPr/>
                    <a:lstStyle/>
                    <a:p>
                      <a:endParaRPr lang="zh-CN" altLang="en-US"/>
                    </a:p>
                  </a:txBody>
                  <a:tcPr/>
                </a:tc>
                <a:tc>
                  <a:txBody>
                    <a:bodyPr/>
                    <a:lstStyle/>
                    <a:p>
                      <a:r>
                        <a:rPr lang="zh-CN" altLang="en-US" sz="2400" dirty="0"/>
                        <a:t>  ①英国的</a:t>
                      </a:r>
                      <a:r>
                        <a:rPr lang="zh-CN" altLang="en-US" sz="2400" dirty="0">
                          <a:solidFill>
                            <a:srgbClr val="FF0000"/>
                          </a:solidFill>
                        </a:rPr>
                        <a:t>手工工场</a:t>
                      </a:r>
                      <a:r>
                        <a:rPr lang="zh-CN" altLang="en-US" sz="2400" dirty="0"/>
                        <a:t>发展水平较高，劳动分工细致，生产工具日趋专门化，工人的</a:t>
                      </a:r>
                      <a:r>
                        <a:rPr lang="zh-CN" altLang="en-US" sz="2400" dirty="0">
                          <a:solidFill>
                            <a:srgbClr val="FF0000"/>
                          </a:solidFill>
                        </a:rPr>
                        <a:t>生产技术日益纯熟</a:t>
                      </a:r>
                      <a:r>
                        <a:rPr lang="zh-CN" altLang="en-US" sz="2400" dirty="0"/>
                        <a:t>。</a:t>
                      </a:r>
                    </a:p>
                    <a:p>
                      <a:r>
                        <a:rPr lang="zh-CN" altLang="en-US" sz="2400" dirty="0"/>
                        <a:t>  ②</a:t>
                      </a:r>
                      <a:r>
                        <a:rPr lang="en-US" altLang="zh-CN" sz="2400" dirty="0"/>
                        <a:t>17</a:t>
                      </a:r>
                      <a:r>
                        <a:rPr lang="zh-CN" altLang="en-US" sz="2400" dirty="0"/>
                        <a:t>世纪中期英国成为欧洲的</a:t>
                      </a:r>
                      <a:r>
                        <a:rPr lang="zh-CN" altLang="en-US" sz="2400" dirty="0">
                          <a:solidFill>
                            <a:srgbClr val="FF0000"/>
                          </a:solidFill>
                        </a:rPr>
                        <a:t>科学技术中心</a:t>
                      </a:r>
                      <a:r>
                        <a:rPr lang="zh-CN" altLang="en-US" sz="2400" dirty="0"/>
                        <a:t>之一，许多科学家热心于</a:t>
                      </a:r>
                      <a:r>
                        <a:rPr lang="zh-CN" altLang="en-US" sz="2400" dirty="0">
                          <a:solidFill>
                            <a:srgbClr val="FF0000"/>
                          </a:solidFill>
                        </a:rPr>
                        <a:t>生产技术的改进</a:t>
                      </a:r>
                      <a:r>
                        <a:rPr lang="zh-CN" altLang="en-US" sz="2400" dirty="0"/>
                        <a:t>。</a:t>
                      </a:r>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extLst>
                  <a:ext uri="{0D108BD9-81ED-4DB2-BD59-A6C34878D82A}">
                    <a16:rowId xmlns:a16="http://schemas.microsoft.com/office/drawing/2014/main" val="2643733388"/>
                  </a:ext>
                </a:extLst>
              </a:tr>
              <a:tr h="872409">
                <a:tc>
                  <a:txBody>
                    <a:bodyPr/>
                    <a:lstStyle/>
                    <a:p>
                      <a:pPr algn="ctr"/>
                      <a:r>
                        <a:rPr lang="zh-CN" altLang="en-US" sz="2400" b="1" dirty="0"/>
                        <a:t>必要性</a:t>
                      </a:r>
                    </a:p>
                  </a:txBody>
                  <a:tcPr anchor="ct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gridSpan="3">
                  <a:txBody>
                    <a:bodyPr/>
                    <a:lstStyle/>
                    <a:p>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rPr>
                        <a:t>随着</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国内外市场的扩大</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rPr>
                        <a:t>和需求的增长，手工生产的产品已不能满足需要，提高生产力成为当务之急。</a:t>
                      </a:r>
                      <a:endParaRPr lang="zh-CN" altLang="en-US" sz="2400" dirty="0"/>
                    </a:p>
                  </a:txBody>
                  <a:tcPr>
                    <a:lnL w="12700" cap="flat" cmpd="sng" algn="ctr">
                      <a:solidFill>
                        <a:srgbClr val="5D3335"/>
                      </a:solidFill>
                      <a:prstDash val="solid"/>
                      <a:round/>
                      <a:headEnd type="none" w="med" len="med"/>
                      <a:tailEnd type="none" w="med" len="med"/>
                    </a:lnL>
                    <a:lnR w="12700" cap="flat" cmpd="sng" algn="ctr">
                      <a:solidFill>
                        <a:srgbClr val="5D3335"/>
                      </a:solidFill>
                      <a:prstDash val="solid"/>
                      <a:round/>
                      <a:headEnd type="none" w="med" len="med"/>
                      <a:tailEnd type="none" w="med" len="med"/>
                    </a:lnR>
                    <a:lnT w="12700" cap="flat" cmpd="sng" algn="ctr">
                      <a:solidFill>
                        <a:srgbClr val="5D3335"/>
                      </a:solidFill>
                      <a:prstDash val="solid"/>
                      <a:round/>
                      <a:headEnd type="none" w="med" len="med"/>
                      <a:tailEnd type="none" w="med" len="med"/>
                    </a:lnT>
                    <a:lnB w="12700" cap="flat" cmpd="sng" algn="ctr">
                      <a:solidFill>
                        <a:srgbClr val="5D3335"/>
                      </a:solidFill>
                      <a:prstDash val="solid"/>
                      <a:round/>
                      <a:headEnd type="none" w="med" len="med"/>
                      <a:tailEnd type="none" w="med" len="med"/>
                    </a:lnB>
                    <a:solidFill>
                      <a:srgbClr val="F6F3F3"/>
                    </a:solid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19295438"/>
                  </a:ext>
                </a:extLst>
              </a:tr>
            </a:tbl>
          </a:graphicData>
        </a:graphic>
      </p:graphicFrame>
      <p:sp>
        <p:nvSpPr>
          <p:cNvPr id="7" name="矩形 6">
            <a:extLst>
              <a:ext uri="{FF2B5EF4-FFF2-40B4-BE49-F238E27FC236}">
                <a16:creationId xmlns:a16="http://schemas.microsoft.com/office/drawing/2014/main" id="{2DFD750B-078D-4FA0-B3A6-B6CA08AAD6D6}"/>
              </a:ext>
            </a:extLst>
          </p:cNvPr>
          <p:cNvSpPr/>
          <p:nvPr/>
        </p:nvSpPr>
        <p:spPr>
          <a:xfrm>
            <a:off x="1321904" y="5814392"/>
            <a:ext cx="10326757" cy="755372"/>
          </a:xfrm>
          <a:prstGeom prst="rect">
            <a:avLst/>
          </a:prstGeom>
          <a:solidFill>
            <a:srgbClr val="F6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3864442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rot="16200000">
            <a:off x="7342218" y="1350019"/>
            <a:ext cx="3957145" cy="3957145"/>
          </a:xfrm>
          <a:prstGeom prst="rect">
            <a:avLst/>
          </a:prstGeom>
          <a:noFill/>
          <a:ln w="152400">
            <a:gradFill flip="none" rotWithShape="1">
              <a:gsLst>
                <a:gs pos="0">
                  <a:srgbClr val="FFC000"/>
                </a:gs>
                <a:gs pos="100000">
                  <a:srgbClr val="F34B2D"/>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lang="en-US" sz="1600">
              <a:gradFill>
                <a:gsLst>
                  <a:gs pos="0">
                    <a:srgbClr val="FFC000"/>
                  </a:gs>
                  <a:gs pos="100000">
                    <a:srgbClr val="F34B2D"/>
                  </a:gs>
                </a:gsLst>
                <a:lin ang="2700000" scaled="1"/>
              </a:gradFill>
              <a:latin typeface="Agency FB" panose="020B0503020202020204" pitchFamily="34" charset="0"/>
            </a:endParaRPr>
          </a:p>
        </p:txBody>
      </p:sp>
      <p:sp>
        <p:nvSpPr>
          <p:cNvPr id="3" name="TextBox 6"/>
          <p:cNvSpPr txBox="1"/>
          <p:nvPr/>
        </p:nvSpPr>
        <p:spPr>
          <a:xfrm>
            <a:off x="7342219" y="4356486"/>
            <a:ext cx="3957144" cy="646331"/>
          </a:xfrm>
          <a:prstGeom prst="rect">
            <a:avLst/>
          </a:prstGeom>
          <a:noFill/>
        </p:spPr>
        <p:txBody>
          <a:bodyPr wrap="square" rtlCol="0">
            <a:spAutoFit/>
          </a:bodyPr>
          <a:lstStyle/>
          <a:p>
            <a:pPr algn="ctr"/>
            <a:r>
              <a:rPr lang="zh-CN" altLang="en-US" sz="3600" b="1" spc="300" dirty="0">
                <a:gradFill>
                  <a:gsLst>
                    <a:gs pos="0">
                      <a:srgbClr val="FFC000"/>
                    </a:gs>
                    <a:gs pos="100000">
                      <a:srgbClr val="F34B2D"/>
                    </a:gs>
                  </a:gsLst>
                  <a:lin ang="2700000" scaled="1"/>
                </a:gradFill>
                <a:latin typeface="+mn-ea"/>
                <a:cs typeface="Oswald" charset="0"/>
              </a:rPr>
              <a:t>工业革命的进程</a:t>
            </a:r>
            <a:endParaRPr lang="en-US" sz="3600" b="1" spc="300" dirty="0">
              <a:gradFill>
                <a:gsLst>
                  <a:gs pos="0">
                    <a:srgbClr val="FFC000"/>
                  </a:gs>
                  <a:gs pos="100000">
                    <a:srgbClr val="F34B2D"/>
                  </a:gs>
                </a:gsLst>
                <a:lin ang="2700000" scaled="1"/>
              </a:gradFill>
              <a:latin typeface="+mn-ea"/>
              <a:cs typeface="Oswald" charset="0"/>
            </a:endParaRPr>
          </a:p>
        </p:txBody>
      </p:sp>
      <p:sp>
        <p:nvSpPr>
          <p:cNvPr id="4" name="TextBox 7"/>
          <p:cNvSpPr txBox="1"/>
          <p:nvPr/>
        </p:nvSpPr>
        <p:spPr>
          <a:xfrm>
            <a:off x="7617230" y="1655129"/>
            <a:ext cx="3407120" cy="523220"/>
          </a:xfrm>
          <a:prstGeom prst="rect">
            <a:avLst/>
          </a:prstGeom>
          <a:noFill/>
        </p:spPr>
        <p:txBody>
          <a:bodyPr wrap="square" rtlCol="0">
            <a:spAutoFit/>
          </a:bodyPr>
          <a:lstStyle/>
          <a:p>
            <a:pPr algn="ctr"/>
            <a:r>
              <a:rPr lang="en-US" sz="1400" spc="600">
                <a:gradFill>
                  <a:gsLst>
                    <a:gs pos="0">
                      <a:srgbClr val="FFC000"/>
                    </a:gs>
                    <a:gs pos="100000">
                      <a:srgbClr val="F34B2D"/>
                    </a:gs>
                  </a:gsLst>
                  <a:lin ang="2700000" scaled="1"/>
                </a:gradFill>
                <a:latin typeface="Agency FB" panose="020B0503020202020204" pitchFamily="34" charset="0"/>
                <a:ea typeface="Oswald" charset="0"/>
                <a:cs typeface="Oswald" charset="0"/>
              </a:rPr>
              <a:t>The process of Industrial Revolution</a:t>
            </a:r>
            <a:endParaRPr lang="en-US" sz="1400" spc="600" dirty="0">
              <a:gradFill>
                <a:gsLst>
                  <a:gs pos="0">
                    <a:srgbClr val="FFC000"/>
                  </a:gs>
                  <a:gs pos="100000">
                    <a:srgbClr val="F34B2D"/>
                  </a:gs>
                </a:gsLst>
                <a:lin ang="2700000" scaled="1"/>
              </a:gradFill>
              <a:latin typeface="Agency FB" panose="020B0503020202020204" pitchFamily="34" charset="0"/>
              <a:ea typeface="Oswald" charset="0"/>
              <a:cs typeface="Oswald" charset="0"/>
            </a:endParaRPr>
          </a:p>
        </p:txBody>
      </p:sp>
      <p:pic>
        <p:nvPicPr>
          <p:cNvPr id="6" name="图片 5">
            <a:extLst>
              <a:ext uri="{FF2B5EF4-FFF2-40B4-BE49-F238E27FC236}">
                <a16:creationId xmlns:a16="http://schemas.microsoft.com/office/drawing/2014/main" id="{A8A24447-24C4-42DA-AB0B-C589A13AE19E}"/>
              </a:ext>
            </a:extLst>
          </p:cNvPr>
          <p:cNvPicPr>
            <a:picLocks noChangeAspect="1"/>
          </p:cNvPicPr>
          <p:nvPr/>
        </p:nvPicPr>
        <p:blipFill>
          <a:blip r:embed="rId2"/>
          <a:stretch>
            <a:fillRect/>
          </a:stretch>
        </p:blipFill>
        <p:spPr>
          <a:xfrm>
            <a:off x="8173079" y="2234477"/>
            <a:ext cx="2295422" cy="2065880"/>
          </a:xfrm>
          <a:prstGeom prst="rect">
            <a:avLst/>
          </a:prstGeom>
        </p:spPr>
      </p:pic>
    </p:spTree>
    <p:extLst>
      <p:ext uri="{BB962C8B-B14F-4D97-AF65-F5344CB8AC3E}">
        <p14:creationId xmlns:p14="http://schemas.microsoft.com/office/powerpoint/2010/main" val="1217251852"/>
      </p:ext>
    </p:extLst>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ppt_x"/>
                                          </p:val>
                                        </p:tav>
                                        <p:tav tm="100000">
                                          <p:val>
                                            <p:strVal val="#ppt_x"/>
                                          </p:val>
                                        </p:tav>
                                      </p:tavLst>
                                    </p:anim>
                                    <p:anim calcmode="lin" valueType="num">
                                      <p:cBhvr additive="base">
                                        <p:cTn id="8" dur="12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00" fill="hold"/>
                                        <p:tgtEl>
                                          <p:spTgt spid="3"/>
                                        </p:tgtEl>
                                        <p:attrNameLst>
                                          <p:attrName>ppt_x</p:attrName>
                                        </p:attrNameLst>
                                      </p:cBhvr>
                                      <p:tavLst>
                                        <p:tav tm="0">
                                          <p:val>
                                            <p:strVal val="#ppt_x"/>
                                          </p:val>
                                        </p:tav>
                                        <p:tav tm="100000">
                                          <p:val>
                                            <p:strVal val="#ppt_x"/>
                                          </p:val>
                                        </p:tav>
                                      </p:tavLst>
                                    </p:anim>
                                    <p:anim calcmode="lin" valueType="num">
                                      <p:cBhvr additive="base">
                                        <p:cTn id="12" dur="12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200" fill="hold"/>
                                        <p:tgtEl>
                                          <p:spTgt spid="4"/>
                                        </p:tgtEl>
                                        <p:attrNameLst>
                                          <p:attrName>ppt_x</p:attrName>
                                        </p:attrNameLst>
                                      </p:cBhvr>
                                      <p:tavLst>
                                        <p:tav tm="0">
                                          <p:val>
                                            <p:strVal val="#ppt_x"/>
                                          </p:val>
                                        </p:tav>
                                        <p:tav tm="100000">
                                          <p:val>
                                            <p:strVal val="#ppt_x"/>
                                          </p:val>
                                        </p:tav>
                                      </p:tavLst>
                                    </p:anim>
                                    <p:anim calcmode="lin" valueType="num">
                                      <p:cBhvr additive="base">
                                        <p:cTn id="16" dur="12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29.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15.779527559055,&quot;width&quot;:6714.40157480315}"/>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自定义 3680">
      <a:dk1>
        <a:sysClr val="windowText" lastClr="000000"/>
      </a:dk1>
      <a:lt1>
        <a:sysClr val="window" lastClr="FFFFFF"/>
      </a:lt1>
      <a:dk2>
        <a:srgbClr val="C85529"/>
      </a:dk2>
      <a:lt2>
        <a:srgbClr val="F34B2D"/>
      </a:lt2>
      <a:accent1>
        <a:srgbClr val="F34B2D"/>
      </a:accent1>
      <a:accent2>
        <a:srgbClr val="C85529"/>
      </a:accent2>
      <a:accent3>
        <a:srgbClr val="F34B2D"/>
      </a:accent3>
      <a:accent4>
        <a:srgbClr val="C85529"/>
      </a:accent4>
      <a:accent5>
        <a:srgbClr val="F34B2D"/>
      </a:accent5>
      <a:accent6>
        <a:srgbClr val="C85529"/>
      </a:accent6>
      <a:hlink>
        <a:srgbClr val="0563C1"/>
      </a:hlink>
      <a:folHlink>
        <a:srgbClr val="954F72"/>
      </a:folHlink>
    </a:clrScheme>
    <a:fontScheme name="自定义 1">
      <a:majorFont>
        <a:latin typeface="Arial Black"/>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3456</TotalTime>
  <Words>3800</Words>
  <Application>Microsoft Office PowerPoint</Application>
  <PresentationFormat>宽屏</PresentationFormat>
  <Paragraphs>441</Paragraphs>
  <Slides>33</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Bebas</vt:lpstr>
      <vt:lpstr>等线</vt:lpstr>
      <vt:lpstr>黑体</vt:lpstr>
      <vt:lpstr>华文仿宋</vt:lpstr>
      <vt:lpstr>华文楷体</vt:lpstr>
      <vt:lpstr>楷体</vt:lpstr>
      <vt:lpstr>微软雅黑</vt:lpstr>
      <vt:lpstr>Agency FB</vt:lpstr>
      <vt:lpstr>Arial</vt:lpstr>
      <vt:lpstr>Arial Black</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zgzxst</cp:lastModifiedBy>
  <cp:revision>195</cp:revision>
  <dcterms:created xsi:type="dcterms:W3CDTF">2015-05-05T08:02:14Z</dcterms:created>
  <dcterms:modified xsi:type="dcterms:W3CDTF">2025-03-20T15:49:24Z</dcterms:modified>
</cp:coreProperties>
</file>